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328" r:id="rId5"/>
    <p:sldId id="339" r:id="rId6"/>
    <p:sldId id="381" r:id="rId7"/>
    <p:sldId id="341" r:id="rId8"/>
    <p:sldId id="342" r:id="rId9"/>
    <p:sldId id="382" r:id="rId10"/>
    <p:sldId id="343" r:id="rId11"/>
    <p:sldId id="309" r:id="rId12"/>
    <p:sldId id="310" r:id="rId13"/>
    <p:sldId id="378" r:id="rId14"/>
    <p:sldId id="346" r:id="rId15"/>
    <p:sldId id="362" r:id="rId16"/>
    <p:sldId id="380" r:id="rId17"/>
    <p:sldId id="347" r:id="rId18"/>
    <p:sldId id="348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65B7A0-38B1-B4DE-D6D6-A4652AAD5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1113EE1-3527-CE2E-8544-AD2251393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4F84C8-43AB-E9A9-06E5-CBC96AFF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AC71F5-5C81-543F-2D23-709118AA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8E602D-A6F8-58C8-1666-3112C559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35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0B324C-6571-EC08-1CD1-D125A03B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4E8B414-B4C2-A7ED-AB8E-2BDD5EF90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38F829-9C81-FD3E-8995-A9F3AEC86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57F9C0-F05D-65B9-2FD3-42FF259D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7DDDF8-86C4-CCC5-D1DD-DAA158F4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66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B1017FB-2089-CD9E-BD73-68ABE7C38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E5631C6-79AF-3C56-0255-4AEA8C747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CDF0DA-D707-8946-0A86-DA3C4CF4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C116C5-48F0-472C-AE5C-D06E3F1D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588DE-CC93-AFE3-CC77-28383A53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802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66A590-01E7-A1AD-AB36-389904DA7C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6E818D-60A5-53C7-C5D3-45063A7636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453DC1-35FF-9BDA-9907-6E228CEC5D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CDD120-E5BB-4719-B461-86DF2FC8B6C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7583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734515-EBEA-6AF4-E597-CB0AB13270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3BFB8C8-50ED-F863-BEFA-0C2E86F798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DD32F9-E983-DE71-526F-2C4534B631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99167-32B2-4697-9D2F-14A8171B5E1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6854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298ACF-27EC-2B70-E5BA-1FC3AD1897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CB7FFC-0978-02AE-D841-6751283891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73F4096-3583-A851-EFE6-AEB23A0BA9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EC3731-A3FD-4832-B525-EC53AD9120F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60712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7FCAF4-2F13-056E-0755-0BFD632B6B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235FE-2772-357B-A628-B62A7DE57C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F4E280-448C-7080-3E2A-A66C160613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FAA9F4-E013-4871-9A6B-91B12A5CA40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6293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9A825AA-FE59-5176-AA32-7E5456A755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3A4B062-7E29-4D60-4E2B-5A6DE0CE2A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0E87CF9-0B13-EEDC-A76D-8FCF39593F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8D6E49-26BD-40D0-BB80-50652CCD654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3100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5909478-1796-777E-F69C-B142AA6348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367B7BE-72DF-1BFB-2CD3-7A6F559294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43291EB-83CE-808D-F78C-0850A5E2CB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62231B-285A-42BB-BC28-E9FAADA9C5D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6551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48BB192-0B0A-E3AA-A20A-0DE6098DEF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82096B5-B52D-FCAD-88C4-DBFD7FA58E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1D6A6EF-B821-4B8B-85E0-CA5B3798BE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457AC3-30BA-4E78-9E46-26674A60EE2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92940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CCF838-6820-0836-AA77-C7D12DD01D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74EDF6-C903-7113-EDF7-F711CD5603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7E135-8C8B-AC78-95D3-E5F07E7AF6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9139EC-116F-437A-A53C-98FBAABD1B7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9126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C7B1AF-73B5-237C-4EAE-C4DF5C65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517A4E-CB51-0429-0865-DFC3B5B7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9E6564-A13E-DD7C-55BB-EC2DCB7D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E52D54-3597-9058-74F1-A8D5B5AF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8C6D3E-BD72-731E-DA4E-5E8BB71B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352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92C6E4-EF62-29AA-0B69-A9344D7A1B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C2C7E3-B4B3-9016-E70E-637FADE54B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58A62E-0349-D326-1B87-02C4144CA9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9D926D-55CC-4FFD-B00F-16BABC07BF5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66173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BF3B9BB-C31B-4820-DB30-EB29F437C6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921BE4-5F76-4148-DF78-7753467D5D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F0E8A93-4F01-AFA8-455A-D14CC883AE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76538-042B-43B2-A19F-B77055615C4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83764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81ACAA0-82F2-64CF-DD14-4D954B1DA4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869172-F45B-D762-68FC-A8C20344A0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F5CEF7-D553-43E9-92F2-DAF56B8C93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48EE45-04EF-4245-BFAD-0F35849E154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05035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BCD2CDC5-BE0E-CB6E-1F07-FAA8B3B3CF49}"/>
              </a:ext>
            </a:extLst>
          </p:cNvPr>
          <p:cNvGrpSpPr>
            <a:grpSpLocks/>
          </p:cNvGrpSpPr>
          <p:nvPr/>
        </p:nvGrpSpPr>
        <p:grpSpPr bwMode="auto">
          <a:xfrm>
            <a:off x="8467" y="1276350"/>
            <a:ext cx="12175067" cy="152400"/>
            <a:chOff x="4" y="804"/>
            <a:chExt cx="5752" cy="96"/>
          </a:xfrm>
        </p:grpSpPr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9A857A15-F4C6-B07F-07C3-E2940C246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" y="804"/>
              <a:ext cx="5752" cy="47"/>
            </a:xfrm>
            <a:prstGeom prst="rect">
              <a:avLst/>
            </a:prstGeom>
            <a:gradFill rotWithShape="0">
              <a:gsLst>
                <a:gs pos="0">
                  <a:srgbClr val="BCBCBC"/>
                </a:gs>
                <a:gs pos="50000">
                  <a:srgbClr val="EBEBEB"/>
                </a:gs>
                <a:gs pos="100000">
                  <a:srgbClr val="BCBCB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 sz="2000"/>
            </a:p>
          </p:txBody>
        </p:sp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488925C3-F55E-26E4-3555-ABB9E1CE4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" y="876"/>
              <a:ext cx="5752" cy="24"/>
            </a:xfrm>
            <a:prstGeom prst="rect">
              <a:avLst/>
            </a:prstGeom>
            <a:gradFill rotWithShape="0">
              <a:gsLst>
                <a:gs pos="0">
                  <a:srgbClr val="7C7C7C"/>
                </a:gs>
                <a:gs pos="50000">
                  <a:srgbClr val="CECECE"/>
                </a:gs>
                <a:gs pos="100000">
                  <a:srgbClr val="7C7C7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 sz="2000"/>
            </a:p>
          </p:txBody>
        </p:sp>
      </p:grpSp>
      <p:pic>
        <p:nvPicPr>
          <p:cNvPr id="5" name="Picture 10" descr="ildg-logo">
            <a:extLst>
              <a:ext uri="{FF2B5EF4-FFF2-40B4-BE49-F238E27FC236}">
                <a16:creationId xmlns:a16="http://schemas.microsoft.com/office/drawing/2014/main" id="{5BB9B714-D94B-011D-38AB-7D1DD7030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198438"/>
            <a:ext cx="207856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ccp-logo">
            <a:extLst>
              <a:ext uri="{FF2B5EF4-FFF2-40B4-BE49-F238E27FC236}">
                <a16:creationId xmlns:a16="http://schemas.microsoft.com/office/drawing/2014/main" id="{60EA765D-2FFD-98DE-240E-0D16B894A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177801"/>
            <a:ext cx="13208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logo">
            <a:extLst>
              <a:ext uri="{FF2B5EF4-FFF2-40B4-BE49-F238E27FC236}">
                <a16:creationId xmlns:a16="http://schemas.microsoft.com/office/drawing/2014/main" id="{08806E30-CA22-6DA7-8D0E-1D8647A24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84" y="165101"/>
            <a:ext cx="1589616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8440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82234" y="3886200"/>
            <a:ext cx="8627533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pPr lvl="0"/>
            <a:r>
              <a:rPr lang="ja-JP" altLang="en-US" noProof="0"/>
              <a:t>マスターサブタイトルの書式設定</a:t>
            </a:r>
          </a:p>
        </p:txBody>
      </p:sp>
      <p:sp>
        <p:nvSpPr>
          <p:cNvPr id="65844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752600"/>
            <a:ext cx="10339917" cy="1676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noProof="0"/>
              <a:t>プログラミング言語処理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86267EE-19B9-3A93-5066-EC5E6BCDB03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043E284-D1E1-27C5-A3FF-BB80214CA5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2D5C768-A4B8-E2C5-2505-42E919CAB4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DE5783-EA2E-407A-92A6-E72E51FB643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9061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D4735C3-3B28-C7E6-ADD8-DDE1901F0E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C986DE4-AA90-375F-B6F4-D7C7D9E47F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D538AC6-6E28-D54B-5A49-F7AF4715A6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B70D2A-AC9C-4D37-930C-D5399C9E7D2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01034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9765C0B-75D7-9B59-BA0C-3814F62123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DDD8A6-6622-8625-EC09-FBE9425A21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B6878BF-BCBC-BF3E-3223-C438404B43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53BAB-5DE6-4955-97E7-5DE2E670235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861885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51367" y="1362076"/>
            <a:ext cx="5583767" cy="4886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38334" y="1362076"/>
            <a:ext cx="5583767" cy="4886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7C5B504-A45A-046B-8FCF-A90850D239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49BA3EC-7B82-3921-567E-BE76BAE24A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0061C9-BEDA-06F6-4081-160F6746C5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DCCA22-2DE3-4337-BCFA-47AC165B1CF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75048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6CC6265-2434-F462-3EC3-C53EF25B7C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D7B54CC-108D-5A66-CBC9-9FCEF790F0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BE24A6E-0DEC-B7B8-E9E8-278757BDCA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78DEF4-3484-4B43-844C-38CDA239D51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91901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83116-73A5-FA2E-ACD0-DB5F30E0DB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7E78CE-85B9-FAA8-7EBB-158E3A1481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B095A-11D8-706B-97D8-6238178690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DB37CB-6696-49A1-929C-04EA86B5AD0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05890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D033A1F-A503-4E48-5B7D-C554F9503F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7FC9954-EAF3-0681-B16B-EB03885A0B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8EF8EBA-908B-50F1-B833-1DE21CC1F4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614CD3-1A2B-48F3-A88B-289E6B0A81F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7344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224940-8DAA-C67A-43F3-FC0F1E3B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3C545B-67FA-E6DC-FD6F-B244E643D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DD36E0-5F62-622C-C190-6888B103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384EAA-C348-2CDB-9D42-E10DFBF3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95EEF1-8398-BADC-0C32-CC60D58C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6570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9F7BAF-5072-8374-1060-6742E484E2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174F218-9E64-45FF-18D7-2590F1BF1A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46DF349-57C4-038D-227C-5261E4C12B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E42594-8D69-4FCB-ABFF-01C1B21270D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876436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AAA773-7679-4D6C-BF48-E7D279466C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71FB0D4-A4AA-054A-67CE-4B657FD309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6B3054B-4073-D27D-0858-5974E37D0C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22D488-36F7-42A2-80BF-6B89C74379F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749354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796283D-4CFE-C4EF-C0E2-1AD32A2FA0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15083C5-83A8-4A7D-56E1-77D2ECC1D6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21E5D57-98B7-D1C3-D0AD-B884B5CDAC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8B172F-02E6-44E6-A247-0F0854188CA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36497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79417" y="0"/>
            <a:ext cx="2842683" cy="62484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51367" y="0"/>
            <a:ext cx="8324851" cy="62484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01AC8B-7BB1-E63D-C096-03F29912F2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BE738FF-D052-0D7A-B99E-3FF43E38BD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140A03D-6825-6DDF-7A73-71E60DF1B1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3A9B0C-A296-401F-8341-DD427A7E490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078941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433CD040-BEE2-4432-B4BA-803960FD4367}"/>
              </a:ext>
            </a:extLst>
          </p:cNvPr>
          <p:cNvGrpSpPr>
            <a:grpSpLocks/>
          </p:cNvGrpSpPr>
          <p:nvPr/>
        </p:nvGrpSpPr>
        <p:grpSpPr bwMode="auto">
          <a:xfrm>
            <a:off x="8467" y="1276350"/>
            <a:ext cx="12175067" cy="152400"/>
            <a:chOff x="4" y="804"/>
            <a:chExt cx="5752" cy="9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4546FF3-B72D-407D-AE01-2ED59F550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" y="804"/>
              <a:ext cx="5752" cy="47"/>
            </a:xfrm>
            <a:prstGeom prst="rect">
              <a:avLst/>
            </a:prstGeom>
            <a:gradFill rotWithShape="0">
              <a:gsLst>
                <a:gs pos="0">
                  <a:srgbClr val="BCBCBC"/>
                </a:gs>
                <a:gs pos="50000">
                  <a:srgbClr val="EBEBEB"/>
                </a:gs>
                <a:gs pos="100000">
                  <a:srgbClr val="BCBCB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 sz="200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9342F17-EDC5-457F-8354-324729D20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" y="876"/>
              <a:ext cx="5752" cy="24"/>
            </a:xfrm>
            <a:prstGeom prst="rect">
              <a:avLst/>
            </a:prstGeom>
            <a:gradFill rotWithShape="0">
              <a:gsLst>
                <a:gs pos="0">
                  <a:srgbClr val="7C7C7C"/>
                </a:gs>
                <a:gs pos="50000">
                  <a:srgbClr val="CECECE"/>
                </a:gs>
                <a:gs pos="100000">
                  <a:srgbClr val="7C7C7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 sz="2000"/>
            </a:p>
          </p:txBody>
        </p:sp>
      </p:grpSp>
      <p:pic>
        <p:nvPicPr>
          <p:cNvPr id="7" name="Picture 15" descr="ildg-logo">
            <a:extLst>
              <a:ext uri="{FF2B5EF4-FFF2-40B4-BE49-F238E27FC236}">
                <a16:creationId xmlns:a16="http://schemas.microsoft.com/office/drawing/2014/main" id="{178F4C4B-2B73-4235-A49C-1A58C1A2D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198438"/>
            <a:ext cx="207856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6" descr="ccp-logo">
            <a:extLst>
              <a:ext uri="{FF2B5EF4-FFF2-40B4-BE49-F238E27FC236}">
                <a16:creationId xmlns:a16="http://schemas.microsoft.com/office/drawing/2014/main" id="{CEF9306B-3B2B-408F-BF94-00C13260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67" y="177801"/>
            <a:ext cx="13208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7" descr="logo">
            <a:extLst>
              <a:ext uri="{FF2B5EF4-FFF2-40B4-BE49-F238E27FC236}">
                <a16:creationId xmlns:a16="http://schemas.microsoft.com/office/drawing/2014/main" id="{6AD89138-4AF1-42A9-A529-074829828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84" y="165101"/>
            <a:ext cx="1589616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82234" y="3886200"/>
            <a:ext cx="8627533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pPr lvl="0"/>
            <a:r>
              <a:rPr lang="ja-JP" altLang="en-US" noProof="0"/>
              <a:t>マスターサブタイトルの書式設定</a:t>
            </a: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752600"/>
            <a:ext cx="10339917" cy="1676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noProof="0"/>
              <a:t>プログラミング言語処理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CA9EFF9-AD62-450B-BE25-4B1D496810F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3AF409A-5FDA-492E-823C-3D3245800F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5165445-9D38-4C3B-AFFD-02C90922C4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814FE1-F391-4EE0-B40B-5A0992B12B3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572194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A5548FB-1DAB-4957-9116-F1E3D2EBFA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4881C18-3BCA-4617-BA9A-C4E3603E77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63B1056-B1A3-43FD-AA7F-404370ECDF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78654C-C081-420F-A069-6D43333935D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035075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97A1E8E-04DF-4054-92CD-F8927D90C5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C6FC3A9-02B2-4110-A4D8-27BCB1D171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9EBEB8-42D0-449C-8F98-9C29473E17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F454C6-00AD-4BA2-BFF5-4806EA26190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948798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51367" y="1362076"/>
            <a:ext cx="5583767" cy="4886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38334" y="1362076"/>
            <a:ext cx="5583767" cy="4886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97DCCE9-665D-4B00-8157-AAC1FA581B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DB7EC7A-2AE6-4865-8930-21E869C7D6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91E0DDF-5458-4C55-9083-B17C731095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EEFD6A-BCFE-4742-A218-12EE5904BAC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71640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7663534-401C-4618-A79C-297EDE6E75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5CDA40B-EBE8-4F55-89FA-E2AD4A7C5D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286CC2F-FFE5-424A-AAF6-E6F1C72D90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2D243-EE70-406C-83E4-D7CB2BA0351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361214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8ACBE-AFA3-4273-958D-CE86AA0CBB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878E2-1348-4398-8309-4B9475A984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298E8-EA9B-48B1-8096-86E1433C43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6C9100-DAD3-4846-867D-9CD92551844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4872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623838-808F-FB15-5D4B-D75B532C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B753A3-D9C8-318B-D608-D3F8C153E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349926F-7EF7-C048-0AFF-A103D1FC2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5E886D7-CCD2-2776-7A8B-3D4561EC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0CEA800-0B95-9CC1-5674-55CD1F1E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44E1A22-460B-111F-0373-B1E421F7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2957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B04E66D-120F-484F-8BE1-FDC0CDB561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EB7678F-1CBA-4E72-AE65-AF4080BBB1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28F54B-E9D7-4EF8-B914-B8E5D9877E8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91476-3CCA-4AF7-8EF8-960AB659E52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270587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C9BE72-9E63-4937-A9F1-687EB6ECCE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183BAC6-C2BE-4EFD-8537-8FB3BC6939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7ACD4E2-EC2D-44AC-A5AA-3C23DFDA7F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5764DE-7335-4F00-868A-C5F9D34AE8E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3976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B7828D8-0C6E-4B10-BECA-DA750BC6FA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7DA4974-0762-42B0-81ED-2C97CACBD7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6E0DEB8-0830-42FC-9DB1-0DC1088CB8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D6D645-80E2-4F3A-B2A8-D9008436FBC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00972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93DE360-54EF-42BF-BE69-578C63D77C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396F69-842B-4EB4-AA71-14C4B5C6E2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1D021B-39EE-40C3-80E9-58D3AD12E6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922291-8A4B-4A98-8AC6-008F1264A1C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505421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79417" y="0"/>
            <a:ext cx="2842683" cy="62484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51367" y="0"/>
            <a:ext cx="8324851" cy="62484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1B10367-F52C-4F72-B0F8-86B7BDDC5A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1EDDAC-1A7A-47DB-B4BB-F23897913D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13712DD-D983-4713-8F9A-9854DEC21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F3888-C1C3-484A-BCE5-3DC824F7F6B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2882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31333" y="1"/>
            <a:ext cx="10363200" cy="7334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表プレースホルダー 2"/>
          <p:cNvSpPr>
            <a:spLocks noGrp="1"/>
          </p:cNvSpPr>
          <p:nvPr>
            <p:ph type="tbl" idx="1"/>
          </p:nvPr>
        </p:nvSpPr>
        <p:spPr>
          <a:xfrm>
            <a:off x="351367" y="1362076"/>
            <a:ext cx="11370733" cy="4886325"/>
          </a:xfrm>
        </p:spPr>
        <p:txBody>
          <a:bodyPr/>
          <a:lstStyle/>
          <a:p>
            <a:pPr lvl="0"/>
            <a:endParaRPr lang="ja-JP" altLang="en-US" noProof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40485D3-63AB-419E-AF9A-2D215B03B5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1813E12-1A61-48B2-9380-988F6C7D1E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9A647E-5417-47BC-8FF9-D51B9C2587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1C46B3-14EF-4EC8-ADC3-CEDD3C3F381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6005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A21C1-402D-A9AA-73C0-8D3B68C1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B2F000-F9AB-9FB7-C261-485A15A11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11D632A-3E7D-912F-B995-63288F8EE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683F75A-F854-4922-4AD7-EA2CF5358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AF16B99-D9C2-8E04-BC7A-629833184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2E34A93-56C0-5D26-C7F5-AF5AD4DB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69E4BB-960F-2666-30CE-E12712513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025300E-2F21-2B89-0661-F9AE3E9A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0295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85F393-020C-32E5-AB39-B3E10D66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61F5BBB-A974-4B27-268B-382B9180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A21A7F1-D4AF-E5BF-A0AB-80E59DA66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368B16F-0794-6031-8BAB-F554C774B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496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C9982B9-0E30-7AAA-117D-40C18EA6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DA82600-70FE-8865-DBA8-60EFBFD3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9D81C0-1678-9310-EB40-752DC5E2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075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F3650F-4D0C-C049-80BF-3B4B349D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44D57A-0108-FC28-DD99-2F94FCE55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EEE40F6-7B34-FF1C-65C5-9DECA9ADF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1AD227-67D4-5DD1-061A-74A58A900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6CB61D-A65A-0F20-A850-24EC996D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018F48-2213-F802-CE0C-12BD21A2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704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F49E0-4E5F-25D8-4357-FAABC58D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46CA2B0-9D16-093F-2F9F-FC0604B82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F1DF2EB-E4FE-BBFF-6518-FC39E26B8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D0A73E-C01C-A9BF-82DC-81F83F37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949FE0-832F-849E-996B-ED59FBBF0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D97975-9516-3A68-4BBA-14C7011F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426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EB2F2E7-5CD7-13F6-DFE9-F879B4D4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187B01-0142-1684-0AC1-92E104488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516AFE-6F3B-7D99-6F1E-4E53A4930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EC601-B70F-422C-8E41-FD8338406CDC}" type="datetimeFigureOut">
              <a:rPr kumimoji="1" lang="ja-JP" altLang="en-US" smtClean="0"/>
              <a:t>2023/6/8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B401BF-4436-D42C-8F80-C844575AF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BD342B-978C-912A-92D8-4E500EC4E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A392C-ECA1-4DA8-BD5D-6E642F34FD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67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CC9D59E-0E11-C654-433C-77EA23153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AE7A3A-33A8-F72E-6749-5F61A08BB3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52292" name="Rectangle 4">
            <a:extLst>
              <a:ext uri="{FF2B5EF4-FFF2-40B4-BE49-F238E27FC236}">
                <a16:creationId xmlns:a16="http://schemas.microsoft.com/office/drawing/2014/main" id="{BBBA0C54-76A2-0E7B-2D7B-3ABEA6576FE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52293" name="Rectangle 5">
            <a:extLst>
              <a:ext uri="{FF2B5EF4-FFF2-40B4-BE49-F238E27FC236}">
                <a16:creationId xmlns:a16="http://schemas.microsoft.com/office/drawing/2014/main" id="{425CEE68-BE86-43DC-5FA7-96D24A1280B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+mn-lt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52294" name="Rectangle 6">
            <a:extLst>
              <a:ext uri="{FF2B5EF4-FFF2-40B4-BE49-F238E27FC236}">
                <a16:creationId xmlns:a16="http://schemas.microsoft.com/office/drawing/2014/main" id="{BE651D4F-2C68-E1DE-6432-616D540583B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</a:defRPr>
            </a:lvl1pPr>
          </a:lstStyle>
          <a:p>
            <a:fld id="{62DE8D8C-CD13-41A3-8468-F7AADE0B456E}" type="slidenum">
              <a:rPr lang="en-US" altLang="ja-JP"/>
              <a:pPr/>
              <a:t>‹#›</a:t>
            </a:fld>
            <a:endParaRPr lang="en-US" altLang="ja-JP"/>
          </a:p>
        </p:txBody>
      </p:sp>
      <p:grpSp>
        <p:nvGrpSpPr>
          <p:cNvPr id="2055" name="Group 7">
            <a:extLst>
              <a:ext uri="{FF2B5EF4-FFF2-40B4-BE49-F238E27FC236}">
                <a16:creationId xmlns:a16="http://schemas.microsoft.com/office/drawing/2014/main" id="{7027F5B0-875F-0C2C-3FD4-B8E754DA77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6933" y="812800"/>
            <a:ext cx="12175067" cy="152400"/>
            <a:chOff x="4" y="804"/>
            <a:chExt cx="5752" cy="96"/>
          </a:xfrm>
        </p:grpSpPr>
        <p:sp>
          <p:nvSpPr>
            <p:cNvPr id="2056" name="Rectangle 8">
              <a:extLst>
                <a:ext uri="{FF2B5EF4-FFF2-40B4-BE49-F238E27FC236}">
                  <a16:creationId xmlns:a16="http://schemas.microsoft.com/office/drawing/2014/main" id="{50051404-4152-D526-4C24-A830804C17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" y="804"/>
              <a:ext cx="5752" cy="47"/>
            </a:xfrm>
            <a:prstGeom prst="rect">
              <a:avLst/>
            </a:prstGeom>
            <a:gradFill rotWithShape="0">
              <a:gsLst>
                <a:gs pos="0">
                  <a:srgbClr val="BCBCBC"/>
                </a:gs>
                <a:gs pos="50000">
                  <a:srgbClr val="EBEBEB"/>
                </a:gs>
                <a:gs pos="100000">
                  <a:srgbClr val="BCBCB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 sz="2000"/>
            </a:p>
          </p:txBody>
        </p:sp>
        <p:sp>
          <p:nvSpPr>
            <p:cNvPr id="2057" name="Rectangle 9">
              <a:extLst>
                <a:ext uri="{FF2B5EF4-FFF2-40B4-BE49-F238E27FC236}">
                  <a16:creationId xmlns:a16="http://schemas.microsoft.com/office/drawing/2014/main" id="{0449BC5E-5813-C5E7-2ACE-B2B51114F3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" y="876"/>
              <a:ext cx="5752" cy="24"/>
            </a:xfrm>
            <a:prstGeom prst="rect">
              <a:avLst/>
            </a:prstGeom>
            <a:gradFill rotWithShape="0">
              <a:gsLst>
                <a:gs pos="0">
                  <a:srgbClr val="7C7C7C"/>
                </a:gs>
                <a:gs pos="50000">
                  <a:srgbClr val="CECECE"/>
                </a:gs>
                <a:gs pos="100000">
                  <a:srgbClr val="7C7C7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95116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>
            <a:extLst>
              <a:ext uri="{FF2B5EF4-FFF2-40B4-BE49-F238E27FC236}">
                <a16:creationId xmlns:a16="http://schemas.microsoft.com/office/drawing/2014/main" id="{6092DF6C-324C-1026-3452-3D3F904D136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defTabSz="762000" eaLnBrk="1" hangingPunct="1">
              <a:defRPr sz="1400" smtClean="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57411" name="Rectangle 3">
            <a:extLst>
              <a:ext uri="{FF2B5EF4-FFF2-40B4-BE49-F238E27FC236}">
                <a16:creationId xmlns:a16="http://schemas.microsoft.com/office/drawing/2014/main" id="{6630A235-2897-637E-DFAE-E3640FFC8CE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eaLnBrk="1" hangingPunct="1">
              <a:defRPr sz="1400" smtClean="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57412" name="Rectangle 4">
            <a:extLst>
              <a:ext uri="{FF2B5EF4-FFF2-40B4-BE49-F238E27FC236}">
                <a16:creationId xmlns:a16="http://schemas.microsoft.com/office/drawing/2014/main" id="{B5B5BB0D-47D6-3BD3-1F6F-A6F0611B539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defTabSz="762000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fld id="{57B8443C-7936-4C30-B902-2F8471C06CA7}" type="slidenum">
              <a:rPr lang="en-US" altLang="ja-JP"/>
              <a:pPr/>
              <a:t>‹#›</a:t>
            </a:fld>
            <a:endParaRPr lang="en-US" altLang="ja-JP"/>
          </a:p>
        </p:txBody>
      </p:sp>
      <p:grpSp>
        <p:nvGrpSpPr>
          <p:cNvPr id="3077" name="Group 5">
            <a:extLst>
              <a:ext uri="{FF2B5EF4-FFF2-40B4-BE49-F238E27FC236}">
                <a16:creationId xmlns:a16="http://schemas.microsoft.com/office/drawing/2014/main" id="{7A5F1CA2-A4E2-324B-1C57-2D3505FDA8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6933" y="812800"/>
            <a:ext cx="12175067" cy="152400"/>
            <a:chOff x="4" y="804"/>
            <a:chExt cx="5752" cy="96"/>
          </a:xfrm>
        </p:grpSpPr>
        <p:sp>
          <p:nvSpPr>
            <p:cNvPr id="3081" name="Rectangle 6">
              <a:extLst>
                <a:ext uri="{FF2B5EF4-FFF2-40B4-BE49-F238E27FC236}">
                  <a16:creationId xmlns:a16="http://schemas.microsoft.com/office/drawing/2014/main" id="{6E3D96AD-7443-DB3A-55DA-BF0307FA75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" y="804"/>
              <a:ext cx="5752" cy="47"/>
            </a:xfrm>
            <a:prstGeom prst="rect">
              <a:avLst/>
            </a:prstGeom>
            <a:gradFill rotWithShape="0">
              <a:gsLst>
                <a:gs pos="0">
                  <a:srgbClr val="BCBCBC"/>
                </a:gs>
                <a:gs pos="50000">
                  <a:srgbClr val="EBEBEB"/>
                </a:gs>
                <a:gs pos="100000">
                  <a:srgbClr val="BCBCB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 sz="2000"/>
            </a:p>
          </p:txBody>
        </p:sp>
        <p:sp>
          <p:nvSpPr>
            <p:cNvPr id="3082" name="Rectangle 7">
              <a:extLst>
                <a:ext uri="{FF2B5EF4-FFF2-40B4-BE49-F238E27FC236}">
                  <a16:creationId xmlns:a16="http://schemas.microsoft.com/office/drawing/2014/main" id="{72FEC78F-70A8-8A61-50CC-6DEDC6F3F92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" y="876"/>
              <a:ext cx="5752" cy="24"/>
            </a:xfrm>
            <a:prstGeom prst="rect">
              <a:avLst/>
            </a:prstGeom>
            <a:gradFill rotWithShape="0">
              <a:gsLst>
                <a:gs pos="0">
                  <a:srgbClr val="7C7C7C"/>
                </a:gs>
                <a:gs pos="50000">
                  <a:srgbClr val="CECECE"/>
                </a:gs>
                <a:gs pos="100000">
                  <a:srgbClr val="7C7C7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 sz="2000"/>
            </a:p>
          </p:txBody>
        </p:sp>
      </p:grpSp>
      <p:sp>
        <p:nvSpPr>
          <p:cNvPr id="3078" name="Rectangle 8">
            <a:extLst>
              <a:ext uri="{FF2B5EF4-FFF2-40B4-BE49-F238E27FC236}">
                <a16:creationId xmlns:a16="http://schemas.microsoft.com/office/drawing/2014/main" id="{070F0C69-635A-6F3C-9ACC-43024B2F27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1367" y="1362076"/>
            <a:ext cx="11370733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>
                <a:sym typeface="Wingdings" panose="05000000000000000000" pitchFamily="2" charset="2"/>
              </a:rPr>
              <a:t>第 </a:t>
            </a:r>
            <a:r>
              <a:rPr lang="en-US" altLang="ja-JP">
                <a:sym typeface="Wingdings" panose="05000000000000000000" pitchFamily="2" charset="2"/>
              </a:rPr>
              <a:t>3 </a:t>
            </a:r>
            <a:r>
              <a:rPr lang="ja-JP" altLang="en-US">
                <a:sym typeface="Wingdings" panose="05000000000000000000" pitchFamily="2" charset="2"/>
              </a:rPr>
              <a:t>レベル</a:t>
            </a:r>
          </a:p>
          <a:p>
            <a:pPr lvl="3"/>
            <a:r>
              <a:rPr lang="ja-JP" altLang="en-US">
                <a:sym typeface="Wingdings" panose="05000000000000000000" pitchFamily="2" charset="2"/>
              </a:rPr>
              <a:t>第 </a:t>
            </a:r>
            <a:r>
              <a:rPr lang="en-US" altLang="ja-JP">
                <a:sym typeface="Wingdings" panose="05000000000000000000" pitchFamily="2" charset="2"/>
              </a:rPr>
              <a:t>4 </a:t>
            </a:r>
            <a:r>
              <a:rPr lang="ja-JP" altLang="en-US">
                <a:sym typeface="Wingdings" panose="05000000000000000000" pitchFamily="2" charset="2"/>
              </a:rPr>
              <a:t>レベル</a:t>
            </a:r>
          </a:p>
          <a:p>
            <a:pPr lvl="4"/>
            <a:r>
              <a:rPr lang="ja-JP" altLang="en-US">
                <a:sym typeface="Wingdings" panose="05000000000000000000" pitchFamily="2" charset="2"/>
              </a:rPr>
              <a:t>第 </a:t>
            </a:r>
            <a:r>
              <a:rPr lang="en-US" altLang="ja-JP">
                <a:sym typeface="Wingdings" panose="05000000000000000000" pitchFamily="2" charset="2"/>
              </a:rPr>
              <a:t>5 </a:t>
            </a:r>
            <a:r>
              <a:rPr lang="ja-JP" altLang="en-US">
                <a:sym typeface="Wingdings" panose="05000000000000000000" pitchFamily="2" charset="2"/>
              </a:rPr>
              <a:t>レベル</a:t>
            </a:r>
          </a:p>
        </p:txBody>
      </p:sp>
      <p:sp>
        <p:nvSpPr>
          <p:cNvPr id="657417" name="Rectangle 9">
            <a:extLst>
              <a:ext uri="{FF2B5EF4-FFF2-40B4-BE49-F238E27FC236}">
                <a16:creationId xmlns:a16="http://schemas.microsoft.com/office/drawing/2014/main" id="{51628AA6-B323-340F-A31A-CC1C1B191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31333" y="1"/>
            <a:ext cx="10363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マスタータイトルの書式設定</a:t>
            </a:r>
          </a:p>
        </p:txBody>
      </p:sp>
      <p:pic>
        <p:nvPicPr>
          <p:cNvPr id="3080" name="Picture 10" descr="ildg-logo">
            <a:extLst>
              <a:ext uri="{FF2B5EF4-FFF2-40B4-BE49-F238E27FC236}">
                <a16:creationId xmlns:a16="http://schemas.microsoft.com/office/drawing/2014/main" id="{2778CC6B-56CF-649F-022C-B59DBD382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07856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73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00099"/>
        </a:buClr>
        <a:buSzPct val="75000"/>
        <a:buFont typeface="Monotype Sorts" pitchFamily="2" charset="2"/>
        <a:buChar char="u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Font typeface="Symbol" panose="05050102010706020507" pitchFamily="18" charset="2"/>
        <a:buChar char="-"/>
        <a:defRPr kumimoji="1"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anose="05000000000000000000" pitchFamily="2" charset="2"/>
        <a:buChar char="§"/>
        <a:defRPr kumimoji="1" sz="2000" b="1">
          <a:solidFill>
            <a:schemeClr val="tx1"/>
          </a:solidFill>
          <a:latin typeface="+mn-lt"/>
          <a:ea typeface="+mn-ea"/>
          <a:sym typeface="Wingdings" panose="05000000000000000000" pitchFamily="2" charset="2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65000"/>
        <a:buFont typeface="Monotype Sorts" pitchFamily="2" charset="2"/>
        <a:buChar char="3"/>
        <a:defRPr kumimoji="1" sz="2000">
          <a:solidFill>
            <a:schemeClr val="tx1"/>
          </a:solidFill>
          <a:latin typeface="+mn-lt"/>
          <a:ea typeface="+mn-ea"/>
          <a:sym typeface="Wingdings" panose="05000000000000000000" pitchFamily="2" charset="2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+mn-ea"/>
          <a:sym typeface="Wingdings" panose="05000000000000000000" pitchFamily="2" charset="2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sym typeface="Wingdings" pitchFamily="2" charset="2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sym typeface="Wingdings" pitchFamily="2" charset="2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sym typeface="Wingdings" pitchFamily="2" charset="2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sym typeface="Wingdings" pitchFamily="2" charset="2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984CA18-AE86-4743-B409-E366DAA4E05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defTabSz="762000" eaLnBrk="1" hangingPunct="1">
              <a:defRPr sz="1400" smtClean="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4D6CF03-3D33-4F36-96A3-BAA13A7C54D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defTabSz="762000" eaLnBrk="1" hangingPunct="1">
              <a:defRPr sz="1400" smtClean="0">
                <a:latin typeface="Times New Roman" pitchFamily="18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2D07429-DF25-4B78-893B-29621BD3C26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defTabSz="762000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fld id="{118E5849-FC24-43EF-80A1-2A6CB732E9E3}" type="slidenum">
              <a:rPr lang="en-US" altLang="ja-JP"/>
              <a:pPr/>
              <a:t>‹#›</a:t>
            </a:fld>
            <a:endParaRPr lang="en-US" altLang="ja-JP"/>
          </a:p>
        </p:txBody>
      </p:sp>
      <p:grpSp>
        <p:nvGrpSpPr>
          <p:cNvPr id="1029" name="Group 7">
            <a:extLst>
              <a:ext uri="{FF2B5EF4-FFF2-40B4-BE49-F238E27FC236}">
                <a16:creationId xmlns:a16="http://schemas.microsoft.com/office/drawing/2014/main" id="{0C323498-32F0-4220-9F78-34EDEAAE2CF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6933" y="812800"/>
            <a:ext cx="12175067" cy="152400"/>
            <a:chOff x="4" y="804"/>
            <a:chExt cx="5752" cy="96"/>
          </a:xfrm>
        </p:grpSpPr>
        <p:sp>
          <p:nvSpPr>
            <p:cNvPr id="2" name="Rectangle 5">
              <a:extLst>
                <a:ext uri="{FF2B5EF4-FFF2-40B4-BE49-F238E27FC236}">
                  <a16:creationId xmlns:a16="http://schemas.microsoft.com/office/drawing/2014/main" id="{DF0DA7DC-CB6D-422F-8FE5-C68B517927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" y="804"/>
              <a:ext cx="5752" cy="47"/>
            </a:xfrm>
            <a:prstGeom prst="rect">
              <a:avLst/>
            </a:prstGeom>
            <a:gradFill rotWithShape="0">
              <a:gsLst>
                <a:gs pos="0">
                  <a:srgbClr val="BCBCBC"/>
                </a:gs>
                <a:gs pos="50000">
                  <a:srgbClr val="EBEBEB"/>
                </a:gs>
                <a:gs pos="100000">
                  <a:srgbClr val="BCBCB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 sz="2000"/>
            </a:p>
          </p:txBody>
        </p:sp>
        <p:sp>
          <p:nvSpPr>
            <p:cNvPr id="1034" name="Rectangle 6">
              <a:extLst>
                <a:ext uri="{FF2B5EF4-FFF2-40B4-BE49-F238E27FC236}">
                  <a16:creationId xmlns:a16="http://schemas.microsoft.com/office/drawing/2014/main" id="{1C0A5F05-AAD6-48C6-9A21-889DCF2E5B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" y="876"/>
              <a:ext cx="5752" cy="24"/>
            </a:xfrm>
            <a:prstGeom prst="rect">
              <a:avLst/>
            </a:prstGeom>
            <a:gradFill rotWithShape="0">
              <a:gsLst>
                <a:gs pos="0">
                  <a:srgbClr val="7C7C7C"/>
                </a:gs>
                <a:gs pos="50000">
                  <a:srgbClr val="CECECE"/>
                </a:gs>
                <a:gs pos="100000">
                  <a:srgbClr val="7C7C7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 sz="2000"/>
            </a:p>
          </p:txBody>
        </p:sp>
      </p:grpSp>
      <p:sp>
        <p:nvSpPr>
          <p:cNvPr id="1030" name="Rectangle 8">
            <a:extLst>
              <a:ext uri="{FF2B5EF4-FFF2-40B4-BE49-F238E27FC236}">
                <a16:creationId xmlns:a16="http://schemas.microsoft.com/office/drawing/2014/main" id="{844FBDFF-02E8-4FE9-9519-263816BFE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51367" y="1362076"/>
            <a:ext cx="11370733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>
                <a:sym typeface="Wingdings" panose="05000000000000000000" pitchFamily="2" charset="2"/>
              </a:rPr>
              <a:t>第 </a:t>
            </a:r>
            <a:r>
              <a:rPr lang="en-US" altLang="ja-JP">
                <a:sym typeface="Wingdings" panose="05000000000000000000" pitchFamily="2" charset="2"/>
              </a:rPr>
              <a:t>3 </a:t>
            </a:r>
            <a:r>
              <a:rPr lang="ja-JP" altLang="en-US">
                <a:sym typeface="Wingdings" panose="05000000000000000000" pitchFamily="2" charset="2"/>
              </a:rPr>
              <a:t>レベル</a:t>
            </a:r>
          </a:p>
          <a:p>
            <a:pPr lvl="3"/>
            <a:r>
              <a:rPr lang="ja-JP" altLang="en-US">
                <a:sym typeface="Wingdings" panose="05000000000000000000" pitchFamily="2" charset="2"/>
              </a:rPr>
              <a:t>第 </a:t>
            </a:r>
            <a:r>
              <a:rPr lang="en-US" altLang="ja-JP">
                <a:sym typeface="Wingdings" panose="05000000000000000000" pitchFamily="2" charset="2"/>
              </a:rPr>
              <a:t>4 </a:t>
            </a:r>
            <a:r>
              <a:rPr lang="ja-JP" altLang="en-US">
                <a:sym typeface="Wingdings" panose="05000000000000000000" pitchFamily="2" charset="2"/>
              </a:rPr>
              <a:t>レベル</a:t>
            </a:r>
          </a:p>
          <a:p>
            <a:pPr lvl="4"/>
            <a:r>
              <a:rPr lang="ja-JP" altLang="en-US">
                <a:sym typeface="Wingdings" panose="05000000000000000000" pitchFamily="2" charset="2"/>
              </a:rPr>
              <a:t>第 </a:t>
            </a:r>
            <a:r>
              <a:rPr lang="en-US" altLang="ja-JP">
                <a:sym typeface="Wingdings" panose="05000000000000000000" pitchFamily="2" charset="2"/>
              </a:rPr>
              <a:t>5 </a:t>
            </a:r>
            <a:r>
              <a:rPr lang="ja-JP" altLang="en-US">
                <a:sym typeface="Wingdings" panose="05000000000000000000" pitchFamily="2" charset="2"/>
              </a:rPr>
              <a:t>レベル</a:t>
            </a: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74AB510E-69CA-4FE5-B8AF-9BC574078A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31333" y="1"/>
            <a:ext cx="103632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マスタータイトルの書式設定</a:t>
            </a:r>
          </a:p>
        </p:txBody>
      </p:sp>
      <p:pic>
        <p:nvPicPr>
          <p:cNvPr id="1032" name="Picture 18" descr="ildg-logo">
            <a:extLst>
              <a:ext uri="{FF2B5EF4-FFF2-40B4-BE49-F238E27FC236}">
                <a16:creationId xmlns:a16="http://schemas.microsoft.com/office/drawing/2014/main" id="{093C0823-72E4-4B31-AC1F-C8D06EA46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07856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14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ゴシック" pitchFamily="4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ゴシック" pitchFamily="4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ゴシック" pitchFamily="4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ゴシック" pitchFamily="49" charset="-128"/>
        </a:defRPr>
      </a:lvl5pPr>
      <a:lvl6pPr marL="457200" algn="ctr" rtl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ゴシック" pitchFamily="49" charset="-128"/>
        </a:defRPr>
      </a:lvl6pPr>
      <a:lvl7pPr marL="914400" algn="ctr" rtl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ゴシック" pitchFamily="49" charset="-128"/>
        </a:defRPr>
      </a:lvl7pPr>
      <a:lvl8pPr marL="1371600" algn="ctr" rtl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ゴシック" pitchFamily="49" charset="-128"/>
        </a:defRPr>
      </a:lvl8pPr>
      <a:lvl9pPr marL="1828800" algn="ctr" rtl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ＭＳ ゴシック" pitchFamily="49" charset="-128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00099"/>
        </a:buClr>
        <a:buSzPct val="75000"/>
        <a:buFont typeface="Monotype Sorts" pitchFamily="2" charset="2"/>
        <a:buChar char="u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Font typeface="Symbol" panose="05050102010706020507" pitchFamily="18" charset="2"/>
        <a:buChar char="-"/>
        <a:defRPr kumimoji="1"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" panose="05000000000000000000" pitchFamily="2" charset="2"/>
        <a:buChar char="§"/>
        <a:defRPr kumimoji="1" sz="2000" b="1">
          <a:solidFill>
            <a:schemeClr val="tx1"/>
          </a:solidFill>
          <a:latin typeface="+mn-lt"/>
          <a:ea typeface="+mn-ea"/>
          <a:sym typeface="Wingdings" panose="05000000000000000000" pitchFamily="2" charset="2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65000"/>
        <a:buFont typeface="Monotype Sorts" pitchFamily="2" charset="2"/>
        <a:buChar char="3"/>
        <a:defRPr kumimoji="1" sz="2000">
          <a:solidFill>
            <a:schemeClr val="tx1"/>
          </a:solidFill>
          <a:latin typeface="+mn-lt"/>
          <a:ea typeface="+mn-ea"/>
          <a:sym typeface="Wingdings" panose="05000000000000000000" pitchFamily="2" charset="2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+mn-lt"/>
          <a:ea typeface="+mn-ea"/>
          <a:sym typeface="Wingdings" panose="05000000000000000000" pitchFamily="2" charset="2"/>
        </a:defRPr>
      </a:lvl5pPr>
      <a:lvl6pPr marL="2514600" indent="-228600" algn="l" rtl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sym typeface="Wingdings" pitchFamily="2" charset="2"/>
        </a:defRPr>
      </a:lvl6pPr>
      <a:lvl7pPr marL="2971800" indent="-228600" algn="l" rtl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sym typeface="Wingdings" pitchFamily="2" charset="2"/>
        </a:defRPr>
      </a:lvl7pPr>
      <a:lvl8pPr marL="3429000" indent="-228600" algn="l" rtl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sym typeface="Wingdings" pitchFamily="2" charset="2"/>
        </a:defRPr>
      </a:lvl8pPr>
      <a:lvl9pPr marL="3886200" indent="-228600" algn="l" rtl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sym typeface="Wingdings" pitchFamily="2" charset="2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ow.alc.co.jp/search?q=efforts&amp;ref=awlj" TargetMode="External"/><Relationship Id="rId2" Type="http://schemas.openxmlformats.org/officeDocument/2006/relationships/hyperlink" Target="https://eow.alc.co.jp/search?q=valuable&amp;ref=awlj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1">
            <a:extLst>
              <a:ext uri="{FF2B5EF4-FFF2-40B4-BE49-F238E27FC236}">
                <a16:creationId xmlns:a16="http://schemas.microsoft.com/office/drawing/2014/main" id="{2DCD8294-AC2B-671A-DC22-4FAFFC71542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3886200"/>
            <a:ext cx="6400800" cy="1970088"/>
          </a:xfrm>
        </p:spPr>
        <p:txBody>
          <a:bodyPr/>
          <a:lstStyle/>
          <a:p>
            <a:pPr eaLnBrk="1" hangingPunct="1"/>
            <a:r>
              <a:rPr lang="en-US" altLang="ja-JP" dirty="0"/>
              <a:t>T. Yoshie for ILDG</a:t>
            </a:r>
          </a:p>
          <a:p>
            <a:pPr eaLnBrk="1" hangingPunct="1"/>
            <a:r>
              <a:rPr lang="en-US" altLang="ja-JP" dirty="0"/>
              <a:t>CCS, Tsukuba </a:t>
            </a:r>
          </a:p>
          <a:p>
            <a:pPr eaLnBrk="1" hangingPunct="1"/>
            <a:r>
              <a:rPr lang="en-US" altLang="ja-JP" dirty="0"/>
              <a:t>June 14, 2023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2C60D56-746D-F12F-D13B-AFB68E5D0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501775"/>
            <a:ext cx="10363200" cy="1470025"/>
          </a:xfrm>
        </p:spPr>
        <p:txBody>
          <a:bodyPr/>
          <a:lstStyle/>
          <a:p>
            <a:r>
              <a:rPr lang="en-US" altLang="ja-JP" dirty="0"/>
              <a:t>ILDG Hands-On Workshop</a:t>
            </a:r>
            <a:br>
              <a:rPr lang="en-US" altLang="ja-JP" dirty="0"/>
            </a:br>
            <a:r>
              <a:rPr lang="en-US" altLang="ja-JP" dirty="0"/>
              <a:t>Introduction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FE554EBD-B74B-65DD-47C3-0E80328C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60186"/>
            <a:ext cx="11375955" cy="150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r>
              <a:rPr lang="en-US" altLang="ja-JP" sz="2400" dirty="0"/>
              <a:t>Is Access Control necessary?</a:t>
            </a:r>
          </a:p>
          <a:p>
            <a:pPr lvl="1"/>
            <a:r>
              <a:rPr lang="en-US" altLang="ja-JP" sz="2000" dirty="0"/>
              <a:t>Yes: if ILDG is used for daily research to share unpublished data within collaboration</a:t>
            </a:r>
          </a:p>
          <a:p>
            <a:pPr lvl="1"/>
            <a:r>
              <a:rPr lang="en-US" altLang="ja-JP" sz="2000" dirty="0"/>
              <a:t>Yes: guarantee access to ILDG is made from members of lattice physics community</a:t>
            </a:r>
          </a:p>
          <a:p>
            <a:pPr lvl="1"/>
            <a:r>
              <a:rPr lang="en-US" altLang="ja-JP" sz="2000" dirty="0"/>
              <a:t>No: if ILDG publishes public data only</a:t>
            </a:r>
          </a:p>
          <a:p>
            <a:pPr fontAlgn="base">
              <a:spcAft>
                <a:spcPct val="0"/>
              </a:spcAft>
            </a:pPr>
            <a:endParaRPr lang="en-US" altLang="ja-JP" dirty="0">
              <a:solidFill>
                <a:srgbClr val="FF0066"/>
              </a:solidFill>
            </a:endParaRPr>
          </a:p>
        </p:txBody>
      </p:sp>
      <p:sp>
        <p:nvSpPr>
          <p:cNvPr id="674818" name="Rectangle 2">
            <a:extLst>
              <a:ext uri="{FF2B5EF4-FFF2-40B4-BE49-F238E27FC236}">
                <a16:creationId xmlns:a16="http://schemas.microsoft.com/office/drawing/2014/main" id="{82A5945D-B0E9-EC8A-E24B-6F953BEF5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1"/>
            <a:ext cx="93599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0" dirty="0">
                <a:solidFill>
                  <a:srgbClr val="000000"/>
                </a:solidFill>
              </a:rPr>
              <a:t>Virtual Organization</a:t>
            </a: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E9D42A9B-8F37-4890-86E2-89E40F64B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35" y="3133459"/>
            <a:ext cx="7171765" cy="3473717"/>
          </a:xfrm>
          <a:prstGeom prst="rect">
            <a:avLst/>
          </a:prstGeom>
        </p:spPr>
      </p:pic>
      <p:sp>
        <p:nvSpPr>
          <p:cNvPr id="30" name="Rectangle 3">
            <a:extLst>
              <a:ext uri="{FF2B5EF4-FFF2-40B4-BE49-F238E27FC236}">
                <a16:creationId xmlns:a16="http://schemas.microsoft.com/office/drawing/2014/main" id="{BCD4FACB-AC7E-4466-A26C-A163255DD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79392"/>
            <a:ext cx="5791200" cy="3827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r>
              <a:rPr lang="en-US" altLang="ja-JP" sz="2400" dirty="0"/>
              <a:t>VOMS</a:t>
            </a:r>
          </a:p>
          <a:p>
            <a:pPr lvl="1"/>
            <a:r>
              <a:rPr lang="en-US" altLang="ja-JP" dirty="0"/>
              <a:t>keep data of ILDG users and roles/groups of user</a:t>
            </a:r>
          </a:p>
          <a:p>
            <a:pPr lvl="1"/>
            <a:r>
              <a:rPr lang="en-US" altLang="ja-JP" dirty="0"/>
              <a:t>authentication is made when access to File Catalogue and Storage elements</a:t>
            </a:r>
          </a:p>
          <a:p>
            <a:pPr lvl="1"/>
            <a:r>
              <a:rPr lang="en-US" altLang="ja-JP" dirty="0"/>
              <a:t>Identity of a user by an X509 certificate of GT4 GSI</a:t>
            </a:r>
          </a:p>
          <a:p>
            <a:pPr lvl="1"/>
            <a:r>
              <a:rPr lang="en-US" altLang="ja-JP" dirty="0"/>
              <a:t>Authorization by VO admins of Regional Grids</a:t>
            </a:r>
          </a:p>
        </p:txBody>
      </p:sp>
    </p:spTree>
    <p:extLst>
      <p:ext uri="{BB962C8B-B14F-4D97-AF65-F5344CB8AC3E}">
        <p14:creationId xmlns:p14="http://schemas.microsoft.com/office/powerpoint/2010/main" val="2939510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FE554EBD-B74B-65DD-47C3-0E80328C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1030357"/>
            <a:ext cx="11036300" cy="5555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</a:rPr>
              <a:t>Services.xml</a:t>
            </a:r>
          </a:p>
          <a:p>
            <a:pPr lvl="1" fontAlgn="base">
              <a:spcAft>
                <a:spcPct val="0"/>
              </a:spcAft>
            </a:pPr>
            <a:r>
              <a:rPr lang="en-US" altLang="ja-JP" b="0" dirty="0"/>
              <a:t>master catalogue to keep locations of RG catalogue services</a:t>
            </a:r>
            <a:endParaRPr lang="en-US" altLang="ja-JP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</a:rPr>
              <a:t>ILDG web page</a:t>
            </a:r>
          </a:p>
          <a:p>
            <a:pPr fontAlgn="base">
              <a:spcAft>
                <a:spcPct val="0"/>
              </a:spcAft>
            </a:pPr>
            <a:endParaRPr lang="en-US" altLang="ja-JP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</a:rPr>
              <a:t>Portals to ILDG DB</a:t>
            </a:r>
          </a:p>
          <a:p>
            <a:pPr lvl="1" fontAlgn="base"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</a:rPr>
              <a:t>are not ILDG standards, </a:t>
            </a:r>
            <a:br>
              <a:rPr lang="en-US" altLang="ja-JP" dirty="0">
                <a:solidFill>
                  <a:srgbClr val="000000"/>
                </a:solidFill>
              </a:rPr>
            </a:br>
            <a:r>
              <a:rPr lang="en-US" altLang="ja-JP" dirty="0">
                <a:solidFill>
                  <a:srgbClr val="000000"/>
                </a:solidFill>
              </a:rPr>
              <a:t>but are useful clients</a:t>
            </a:r>
          </a:p>
          <a:p>
            <a:pPr lvl="1" fontAlgn="base"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</a:rPr>
              <a:t>help users find ensembles</a:t>
            </a:r>
          </a:p>
          <a:p>
            <a:pPr lvl="1" fontAlgn="base"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</a:rPr>
              <a:t>Simple listing, </a:t>
            </a:r>
          </a:p>
          <a:p>
            <a:pPr marL="457200" lvl="1" indent="0" fontAlgn="base">
              <a:spcAft>
                <a:spcPct val="0"/>
              </a:spcAft>
              <a:buNone/>
            </a:pPr>
            <a:r>
              <a:rPr lang="en-US" altLang="ja-JP" dirty="0">
                <a:solidFill>
                  <a:srgbClr val="000000"/>
                </a:solidFill>
              </a:rPr>
              <a:t>   narrowing search, …</a:t>
            </a:r>
            <a:br>
              <a:rPr lang="en-US" altLang="ja-JP" dirty="0">
                <a:solidFill>
                  <a:srgbClr val="000000"/>
                </a:solidFill>
              </a:rPr>
            </a:br>
            <a:r>
              <a:rPr lang="en-US" altLang="ja-JP" dirty="0">
                <a:solidFill>
                  <a:srgbClr val="000000"/>
                </a:solidFill>
              </a:rPr>
              <a:t>(See exercises)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518A385-7D86-411E-92F8-3B0340538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"/>
            <a:ext cx="7772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0" dirty="0">
                <a:solidFill>
                  <a:srgbClr val="000000"/>
                </a:solidFill>
              </a:rPr>
              <a:t>Other components</a:t>
            </a:r>
          </a:p>
        </p:txBody>
      </p:sp>
    </p:spTree>
    <p:extLst>
      <p:ext uri="{BB962C8B-B14F-4D97-AF65-F5344CB8AC3E}">
        <p14:creationId xmlns:p14="http://schemas.microsoft.com/office/powerpoint/2010/main" val="59441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>
            <a:extLst>
              <a:ext uri="{FF2B5EF4-FFF2-40B4-BE49-F238E27FC236}">
                <a16:creationId xmlns:a16="http://schemas.microsoft.com/office/drawing/2014/main" id="{DA141B80-E719-4E21-B980-6EB63CB60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/>
            <a:r>
              <a:rPr lang="en-US" altLang="ja-JP" sz="2400"/>
              <a:t>no standardized procedure</a:t>
            </a:r>
          </a:p>
          <a:p>
            <a:pPr lvl="1" eaLnBrk="1"/>
            <a:r>
              <a:rPr lang="en-US" altLang="ja-JP" b="0"/>
              <a:t>RG has its own procedure/rule</a:t>
            </a:r>
          </a:p>
          <a:p>
            <a:pPr lvl="1" eaLnBrk="1"/>
            <a:endParaRPr lang="en-US" altLang="ja-JP" b="0"/>
          </a:p>
          <a:p>
            <a:pPr eaLnBrk="1"/>
            <a:r>
              <a:rPr lang="en-US" altLang="ja-JP" sz="2400"/>
              <a:t>the procedure includes</a:t>
            </a:r>
          </a:p>
          <a:p>
            <a:pPr lvl="1" eaLnBrk="1"/>
            <a:r>
              <a:rPr lang="en-US" altLang="ja-JP" b="0"/>
              <a:t>determine MarkovChainURI/LFN following RG rules</a:t>
            </a:r>
          </a:p>
          <a:p>
            <a:pPr lvl="1" eaLnBrk="1"/>
            <a:r>
              <a:rPr lang="en-US" altLang="ja-JP" b="0"/>
              <a:t>convert config’s to the ILDG standard format</a:t>
            </a:r>
          </a:p>
          <a:p>
            <a:pPr lvl="1" eaLnBrk="1"/>
            <a:r>
              <a:rPr lang="en-US" altLang="ja-JP" b="0"/>
              <a:t>place the config files on one of Storage elements</a:t>
            </a:r>
          </a:p>
          <a:p>
            <a:pPr lvl="1" eaLnBrk="1"/>
            <a:r>
              <a:rPr lang="en-US" altLang="ja-JP" b="0">
                <a:solidFill>
                  <a:srgbClr val="0000FF"/>
                </a:solidFill>
              </a:rPr>
              <a:t>write ensemble/config XML documents</a:t>
            </a:r>
          </a:p>
          <a:p>
            <a:pPr lvl="1" eaLnBrk="1"/>
            <a:r>
              <a:rPr lang="en-US" altLang="ja-JP" b="0"/>
              <a:t>update Metadata Catalogue and File Catalogue databases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81B6708-75AB-4E48-BE23-10A6B5BE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Submitting Ensemble/Configs to ILDG</a:t>
            </a:r>
            <a:endParaRPr lang="ja-JP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FE554EBD-B74B-65DD-47C3-0E80328C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990601"/>
            <a:ext cx="110363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Current ILDG</a:t>
            </a:r>
          </a:p>
          <a:p>
            <a:pPr fontAlgn="base">
              <a:spcAft>
                <a:spcPct val="0"/>
              </a:spcAft>
            </a:pPr>
            <a:r>
              <a:rPr lang="en-US" altLang="ja-JP" dirty="0">
                <a:effectLst/>
                <a:latin typeface="Arial" panose="020B0604020202020204" pitchFamily="34" charset="0"/>
              </a:rPr>
              <a:t>LDG, JLDG, UKQCD, USQCD, CSSM (what to mention, need to compile status of RGs</a:t>
            </a: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endParaRPr lang="en-US" altLang="ja-JP" dirty="0">
              <a:solidFill>
                <a:srgbClr val="FF0066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A8ED3B-B0AC-4505-8360-513E574B1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175" y="86769"/>
            <a:ext cx="7772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0" dirty="0">
                <a:solidFill>
                  <a:srgbClr val="000000"/>
                </a:solidFill>
              </a:rPr>
              <a:t>Current ILDG</a:t>
            </a:r>
          </a:p>
        </p:txBody>
      </p:sp>
    </p:spTree>
    <p:extLst>
      <p:ext uri="{BB962C8B-B14F-4D97-AF65-F5344CB8AC3E}">
        <p14:creationId xmlns:p14="http://schemas.microsoft.com/office/powerpoint/2010/main" val="183682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>
            <a:extLst>
              <a:ext uri="{FF2B5EF4-FFF2-40B4-BE49-F238E27FC236}">
                <a16:creationId xmlns:a16="http://schemas.microsoft.com/office/drawing/2014/main" id="{82A5945D-B0E9-EC8A-E24B-6F953BEF5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"/>
            <a:ext cx="7772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0" dirty="0" err="1">
                <a:solidFill>
                  <a:srgbClr val="000000"/>
                </a:solidFill>
              </a:rPr>
              <a:t>Towords</a:t>
            </a:r>
            <a:r>
              <a:rPr lang="en-US" altLang="ja-JP" sz="4000" b="0" dirty="0">
                <a:solidFill>
                  <a:srgbClr val="000000"/>
                </a:solidFill>
              </a:rPr>
              <a:t> ILDG2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E554EBD-B74B-65DD-47C3-0E80328C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990601"/>
            <a:ext cx="110363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Towards ILDG2</a:t>
            </a:r>
          </a:p>
          <a:p>
            <a:pPr fontAlgn="base">
              <a:spcAft>
                <a:spcPct val="0"/>
              </a:spcAft>
            </a:pPr>
            <a:r>
              <a:rPr lang="en-US" altLang="ja-JP" dirty="0">
                <a:effectLst/>
                <a:latin typeface="Arial" panose="020B0604020202020204" pitchFamily="34" charset="0"/>
              </a:rPr>
              <a:t>– relax authentication (grid certificate → </a:t>
            </a:r>
            <a:r>
              <a:rPr lang="en-US" altLang="ja-JP" dirty="0" err="1">
                <a:effectLst/>
                <a:latin typeface="Arial" panose="020B0604020202020204" pitchFamily="34" charset="0"/>
              </a:rPr>
              <a:t>idp+AAI</a:t>
            </a:r>
            <a:r>
              <a:rPr lang="en-US" altLang="ja-JP" dirty="0">
                <a:effectLst/>
                <a:latin typeface="Arial" panose="020B0604020202020204" pitchFamily="34" charset="0"/>
              </a:rPr>
              <a:t>)</a:t>
            </a:r>
            <a:br>
              <a:rPr lang="en-US" altLang="ja-JP" dirty="0"/>
            </a:br>
            <a:r>
              <a:rPr lang="en-US" altLang="ja-JP" dirty="0">
                <a:effectLst/>
                <a:latin typeface="Arial" panose="020B0604020202020204" pitchFamily="34" charset="0"/>
              </a:rPr>
              <a:t>– relax </a:t>
            </a:r>
            <a:r>
              <a:rPr lang="en-US" altLang="ja-JP" dirty="0" err="1">
                <a:effectLst/>
                <a:latin typeface="Arial" panose="020B0604020202020204" pitchFamily="34" charset="0"/>
              </a:rPr>
              <a:t>QCDml</a:t>
            </a:r>
            <a:r>
              <a:rPr lang="en-US" altLang="ja-JP" dirty="0">
                <a:effectLst/>
                <a:latin typeface="Arial" panose="020B0604020202020204" pitchFamily="34" charset="0"/>
              </a:rPr>
              <a:t> (QCD markup language, a rule set to describe ensemble/config metadata)</a:t>
            </a:r>
            <a:br>
              <a:rPr lang="en-US" altLang="ja-JP" dirty="0"/>
            </a:br>
            <a:r>
              <a:rPr lang="en-US" altLang="ja-JP" dirty="0">
                <a:effectLst/>
                <a:latin typeface="Arial" panose="020B0604020202020204" pitchFamily="34" charset="0"/>
              </a:rPr>
              <a:t>– DOI (digital object identifier) registration</a:t>
            </a:r>
            <a:br>
              <a:rPr lang="en-US" altLang="ja-JP" dirty="0"/>
            </a:br>
            <a:r>
              <a:rPr lang="en-US" altLang="ja-JP" dirty="0">
                <a:effectLst/>
                <a:latin typeface="Arial" panose="020B0604020202020204" pitchFamily="34" charset="0"/>
              </a:rPr>
              <a:t>– other modernization and extension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</a:t>
            </a: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endParaRPr lang="en-US" altLang="ja-JP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91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>
            <a:extLst>
              <a:ext uri="{FF2B5EF4-FFF2-40B4-BE49-F238E27FC236}">
                <a16:creationId xmlns:a16="http://schemas.microsoft.com/office/drawing/2014/main" id="{82A5945D-B0E9-EC8A-E24B-6F953BEF5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"/>
            <a:ext cx="7772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0" dirty="0">
                <a:solidFill>
                  <a:srgbClr val="000000"/>
                </a:solidFill>
              </a:rPr>
              <a:t>Concluding Remarks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E554EBD-B74B-65DD-47C3-0E80328C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990601"/>
            <a:ext cx="110363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Concluding Remarks</a:t>
            </a:r>
          </a:p>
          <a:p>
            <a:pPr fontAlgn="base">
              <a:spcAft>
                <a:spcPct val="0"/>
              </a:spcAft>
            </a:pPr>
            <a:r>
              <a:rPr lang="en-US" altLang="ja-JP" dirty="0">
                <a:effectLst/>
                <a:latin typeface="Arial" panose="020B0604020202020204" pitchFamily="34" charset="0"/>
              </a:rPr>
              <a:t>data consumer vs. data provider</a:t>
            </a:r>
            <a:br>
              <a:rPr lang="en-US" altLang="ja-JP" dirty="0"/>
            </a:br>
            <a:r>
              <a:rPr lang="en-US" altLang="ja-JP" dirty="0">
                <a:effectLst/>
                <a:latin typeface="Arial" panose="020B0604020202020204" pitchFamily="34" charset="0"/>
              </a:rPr>
              <a:t>– restricted (within or between collaborations) vs. public sharing</a:t>
            </a:r>
            <a:br>
              <a:rPr lang="en-US" altLang="ja-JP" dirty="0"/>
            </a:br>
            <a:r>
              <a:rPr lang="en-US" altLang="ja-JP" dirty="0">
                <a:effectLst/>
                <a:latin typeface="Arial" panose="020B0604020202020204" pitchFamily="34" charset="0"/>
              </a:rPr>
              <a:t>– work in progress</a:t>
            </a:r>
            <a:br>
              <a:rPr lang="en-US" altLang="ja-JP" dirty="0"/>
            </a:br>
            <a:r>
              <a:rPr lang="en-US" altLang="ja-JP" dirty="0">
                <a:effectLst/>
                <a:latin typeface="Arial" panose="020B0604020202020204" pitchFamily="34" charset="0"/>
              </a:rPr>
              <a:t>– not a service but a community effort</a:t>
            </a:r>
            <a:br>
              <a:rPr lang="en-US" altLang="ja-JP" dirty="0"/>
            </a:br>
            <a:r>
              <a:rPr lang="en-US" altLang="ja-JP" dirty="0">
                <a:effectLst/>
                <a:latin typeface="Arial" panose="020B0604020202020204" pitchFamily="34" charset="0"/>
              </a:rPr>
              <a:t>3</a:t>
            </a:r>
            <a:endParaRPr lang="en-US" altLang="ja-JP" dirty="0">
              <a:effectLst/>
            </a:endParaRPr>
          </a:p>
          <a:p>
            <a:pPr fontAlgn="base">
              <a:spcAft>
                <a:spcPct val="0"/>
              </a:spcAft>
            </a:pP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endParaRPr lang="en-US" altLang="ja-JP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60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>
            <a:extLst>
              <a:ext uri="{FF2B5EF4-FFF2-40B4-BE49-F238E27FC236}">
                <a16:creationId xmlns:a16="http://schemas.microsoft.com/office/drawing/2014/main" id="{82A5945D-B0E9-EC8A-E24B-6F953BEF5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"/>
            <a:ext cx="7772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0" dirty="0">
                <a:solidFill>
                  <a:srgbClr val="000000"/>
                </a:solidFill>
              </a:rPr>
              <a:t>Welcome to Hands-On workshop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E554EBD-B74B-65DD-47C3-0E80328C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990601"/>
            <a:ext cx="110363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Purpose of Workshop</a:t>
            </a:r>
          </a:p>
          <a:p>
            <a:pPr lvl="1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ILDG is under reactivation and modernization</a:t>
            </a:r>
          </a:p>
          <a:p>
            <a:pPr lvl="1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Hands-On workshop as an opportunity of better communications between  (potential) users and developers.</a:t>
            </a:r>
          </a:p>
          <a:p>
            <a:pPr lvl="1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… … …</a:t>
            </a:r>
          </a:p>
          <a:p>
            <a:pPr fontAlgn="base">
              <a:spcAft>
                <a:spcPct val="0"/>
              </a:spcAft>
            </a:pP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Purpose of  this talk</a:t>
            </a:r>
          </a:p>
          <a:p>
            <a:pPr lvl="1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to get a whole picture of the ILDG</a:t>
            </a:r>
          </a:p>
          <a:p>
            <a:pPr lvl="1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to get familiar with technical words</a:t>
            </a:r>
            <a:br>
              <a:rPr lang="en-US" altLang="ja-JP" b="0" dirty="0">
                <a:solidFill>
                  <a:srgbClr val="000000"/>
                </a:solidFill>
              </a:rPr>
            </a:br>
            <a:r>
              <a:rPr lang="en-US" altLang="ja-JP" b="0" dirty="0">
                <a:solidFill>
                  <a:srgbClr val="000000"/>
                </a:solidFill>
              </a:rPr>
              <a:t>for better understanding of the forthcoming lectures and exercises</a:t>
            </a:r>
          </a:p>
          <a:p>
            <a:pPr fontAlgn="base">
              <a:spcAft>
                <a:spcPct val="0"/>
              </a:spcAft>
            </a:pP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endParaRPr lang="en-US" altLang="ja-JP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0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>
            <a:extLst>
              <a:ext uri="{FF2B5EF4-FFF2-40B4-BE49-F238E27FC236}">
                <a16:creationId xmlns:a16="http://schemas.microsoft.com/office/drawing/2014/main" id="{82A5945D-B0E9-EC8A-E24B-6F953BEF5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"/>
            <a:ext cx="7772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0" dirty="0">
                <a:solidFill>
                  <a:srgbClr val="000000"/>
                </a:solidFill>
              </a:rPr>
              <a:t>Contents of this 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E554EBD-B74B-65DD-47C3-0E80328C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990601"/>
            <a:ext cx="110363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marL="0" indent="0" fontAlgn="base">
              <a:spcAft>
                <a:spcPct val="0"/>
              </a:spcAft>
              <a:buNone/>
            </a:pP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Motivation  and Aims of ILDG</a:t>
            </a: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History</a:t>
            </a: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Strategy/Concepts/Components</a:t>
            </a: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Global Structure</a:t>
            </a: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Current ILDG</a:t>
            </a: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Towards ILDG2</a:t>
            </a: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Concluding Remarks</a:t>
            </a:r>
          </a:p>
          <a:p>
            <a:pPr fontAlgn="base">
              <a:spcAft>
                <a:spcPct val="0"/>
              </a:spcAft>
            </a:pPr>
            <a:endParaRPr lang="en-US" altLang="ja-JP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23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>
            <a:extLst>
              <a:ext uri="{FF2B5EF4-FFF2-40B4-BE49-F238E27FC236}">
                <a16:creationId xmlns:a16="http://schemas.microsoft.com/office/drawing/2014/main" id="{82A5945D-B0E9-EC8A-E24B-6F953BEF5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"/>
            <a:ext cx="7772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0" dirty="0">
                <a:solidFill>
                  <a:srgbClr val="000000"/>
                </a:solidFill>
              </a:rPr>
              <a:t>Motivation and Aims of ILDG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E554EBD-B74B-65DD-47C3-0E80328C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99" y="901701"/>
            <a:ext cx="11557001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</a:rPr>
              <a:t>ILDG is a framework to share </a:t>
            </a:r>
            <a:r>
              <a:rPr lang="en-US" altLang="ja-JP" dirty="0">
                <a:effectLst/>
                <a:latin typeface="Arial" panose="020B0604020202020204" pitchFamily="34" charset="0"/>
              </a:rPr>
              <a:t>precious lattice data worldwide</a:t>
            </a:r>
          </a:p>
          <a:p>
            <a:pPr fontAlgn="base">
              <a:spcAft>
                <a:spcPct val="0"/>
              </a:spcAft>
            </a:pPr>
            <a:r>
              <a:rPr lang="en-US" altLang="ja-JP" dirty="0"/>
              <a:t>ILDG is a framework of international collaboration, aiming at e.g. </a:t>
            </a:r>
            <a:br>
              <a:rPr lang="en-US" altLang="ja-JP" dirty="0">
                <a:effectLst/>
                <a:latin typeface="Arial" panose="020B0604020202020204" pitchFamily="34" charset="0"/>
              </a:rPr>
            </a:br>
            <a:r>
              <a:rPr lang="en-US" altLang="ja-JP" b="0" dirty="0">
                <a:effectLst/>
                <a:latin typeface="Arial" panose="020B0604020202020204" pitchFamily="34" charset="0"/>
              </a:rPr>
              <a:t>– enhance  Quality of lattice data management</a:t>
            </a:r>
            <a:br>
              <a:rPr lang="en-US" altLang="ja-JP" b="0" dirty="0">
                <a:effectLst/>
                <a:latin typeface="Arial" panose="020B0604020202020204" pitchFamily="34" charset="0"/>
              </a:rPr>
            </a:br>
            <a:r>
              <a:rPr lang="en-US" altLang="ja-JP" b="0" dirty="0">
                <a:effectLst/>
                <a:latin typeface="Arial" panose="020B0604020202020204" pitchFamily="34" charset="0"/>
              </a:rPr>
              <a:t>– satisfy     Requirements of funding agencies</a:t>
            </a:r>
            <a:br>
              <a:rPr lang="en-US" altLang="ja-JP" b="0" dirty="0">
                <a:effectLst/>
                <a:latin typeface="Arial" panose="020B0604020202020204" pitchFamily="34" charset="0"/>
              </a:rPr>
            </a:br>
            <a:r>
              <a:rPr lang="en-US" altLang="ja-JP" b="0" dirty="0">
                <a:effectLst/>
                <a:latin typeface="Arial" panose="020B0604020202020204" pitchFamily="34" charset="0"/>
              </a:rPr>
              <a:t>– improve  Visibility of (and credits for) data generation efforts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ja-JP" b="0" dirty="0"/>
              <a:t>  (See next lecture for FAIR, a guideline for scientific data management)</a:t>
            </a:r>
            <a:endParaRPr lang="en-US" altLang="ja-JP" b="0" dirty="0">
              <a:effectLst/>
              <a:latin typeface="Arial" panose="020B0604020202020204" pitchFamily="34" charset="0"/>
            </a:endParaRPr>
          </a:p>
          <a:p>
            <a:pPr fontAlgn="base">
              <a:spcAft>
                <a:spcPct val="0"/>
              </a:spcAft>
            </a:pPr>
            <a:endParaRPr lang="en-US" altLang="ja-JP" dirty="0"/>
          </a:p>
          <a:p>
            <a:pPr fontAlgn="base">
              <a:spcAft>
                <a:spcPct val="0"/>
              </a:spcAft>
            </a:pPr>
            <a:r>
              <a:rPr lang="en-US" altLang="ja-JP" dirty="0">
                <a:effectLst/>
                <a:latin typeface="Arial" panose="020B0604020202020204" pitchFamily="34" charset="0"/>
              </a:rPr>
              <a:t>Two type</a:t>
            </a:r>
            <a:r>
              <a:rPr lang="en-US" altLang="ja-JP" dirty="0"/>
              <a:t>s/categories of data sharing</a:t>
            </a:r>
          </a:p>
          <a:p>
            <a:pPr lvl="1" fontAlgn="base">
              <a:spcAft>
                <a:spcPct val="0"/>
              </a:spcAft>
              <a:buClr>
                <a:srgbClr val="000000"/>
              </a:buClr>
            </a:pPr>
            <a:r>
              <a:rPr lang="en-US" altLang="ja-JP" b="0" dirty="0">
                <a:solidFill>
                  <a:srgbClr val="000000"/>
                </a:solidFill>
              </a:rPr>
              <a:t>sharing data within research group (collaboration)</a:t>
            </a:r>
          </a:p>
          <a:p>
            <a:pPr lvl="2" fontAlgn="base">
              <a:spcAft>
                <a:spcPct val="0"/>
              </a:spcAft>
              <a:buClr>
                <a:srgbClr val="000000"/>
              </a:buClr>
            </a:pPr>
            <a:r>
              <a:rPr lang="en-US" altLang="ja-JP" b="0" dirty="0">
                <a:solidFill>
                  <a:srgbClr val="000000"/>
                </a:solidFill>
              </a:rPr>
              <a:t>Share any type of data with local rules on data format, file name, document ,,,, </a:t>
            </a:r>
          </a:p>
          <a:p>
            <a:pPr lvl="1" fontAlgn="base">
              <a:spcAft>
                <a:spcPct val="0"/>
              </a:spcAft>
              <a:buClr>
                <a:srgbClr val="000000"/>
              </a:buClr>
            </a:pPr>
            <a:r>
              <a:rPr lang="en-US" altLang="ja-JP" b="0" dirty="0">
                <a:solidFill>
                  <a:srgbClr val="000000"/>
                </a:solidFill>
              </a:rPr>
              <a:t>sharing data in the community but worldwide</a:t>
            </a:r>
          </a:p>
          <a:p>
            <a:pPr lvl="2" fontAlgn="base">
              <a:spcAft>
                <a:spcPct val="0"/>
              </a:spcAft>
              <a:buClr>
                <a:srgbClr val="000000"/>
              </a:buClr>
            </a:pPr>
            <a:r>
              <a:rPr lang="en-US" altLang="ja-JP" b="0" dirty="0">
                <a:solidFill>
                  <a:srgbClr val="000000"/>
                </a:solidFill>
              </a:rPr>
              <a:t>Community-wide rules to exchange data, (start with) simple but precious data</a:t>
            </a:r>
            <a:br>
              <a:rPr lang="en-US" altLang="ja-JP" b="0" dirty="0">
                <a:solidFill>
                  <a:srgbClr val="000000"/>
                </a:solidFill>
              </a:rPr>
            </a:br>
            <a:r>
              <a:rPr lang="en-US" altLang="ja-JP" b="0" dirty="0">
                <a:solidFill>
                  <a:srgbClr val="000000"/>
                </a:solidFill>
              </a:rPr>
              <a:t>i.e. QCD ensembles/configurations</a:t>
            </a:r>
          </a:p>
          <a:p>
            <a:pPr lvl="1" fontAlgn="base">
              <a:spcAft>
                <a:spcPct val="0"/>
              </a:spcAft>
              <a:buClr>
                <a:srgbClr val="000000"/>
              </a:buClr>
            </a:pPr>
            <a:r>
              <a:rPr lang="en-US" altLang="ja-JP" b="0" dirty="0">
                <a:solidFill>
                  <a:srgbClr val="000000"/>
                </a:solidFill>
              </a:rPr>
              <a:t>ILDG primarily intends the 2nd type of data sharing</a:t>
            </a:r>
          </a:p>
          <a:p>
            <a:pPr lvl="1" fontAlgn="base">
              <a:spcAft>
                <a:spcPct val="0"/>
              </a:spcAft>
              <a:buClr>
                <a:srgbClr val="000000"/>
              </a:buClr>
            </a:pPr>
            <a:r>
              <a:rPr lang="en-US" altLang="ja-JP" b="0" dirty="0">
                <a:solidFill>
                  <a:srgbClr val="000000"/>
                </a:solidFill>
              </a:rPr>
              <a:t>(1st type of data sharing is supported by some of RGs)</a:t>
            </a:r>
          </a:p>
          <a:p>
            <a:pPr lvl="2" fontAlgn="base">
              <a:spcAft>
                <a:spcPct val="0"/>
              </a:spcAft>
              <a:buClr>
                <a:srgbClr val="000000"/>
              </a:buClr>
            </a:pPr>
            <a:endParaRPr lang="en-US" altLang="ja-JP" b="0" dirty="0">
              <a:solidFill>
                <a:srgbClr val="000000"/>
              </a:solidFill>
            </a:endParaRPr>
          </a:p>
          <a:p>
            <a:pPr lvl="2" fontAlgn="base">
              <a:spcAft>
                <a:spcPct val="0"/>
              </a:spcAft>
              <a:buClr>
                <a:srgbClr val="000000"/>
              </a:buClr>
            </a:pPr>
            <a:endParaRPr lang="en-US" altLang="ja-JP" b="0" dirty="0">
              <a:solidFill>
                <a:srgbClr val="000000"/>
              </a:solidFill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ja-JP" dirty="0"/>
          </a:p>
          <a:p>
            <a:pPr lvl="1" fontAlgn="base">
              <a:spcAft>
                <a:spcPct val="0"/>
              </a:spcAft>
            </a:pPr>
            <a:endParaRPr lang="en-US" altLang="ja-JP" dirty="0">
              <a:effectLst/>
              <a:latin typeface="Arial" panose="020B0604020202020204" pitchFamily="34" charset="0"/>
            </a:endParaRPr>
          </a:p>
          <a:p>
            <a:pPr fontAlgn="base">
              <a:spcAft>
                <a:spcPct val="0"/>
              </a:spcAft>
            </a:pPr>
            <a:endParaRPr lang="en-US" altLang="ja-JP" dirty="0">
              <a:solidFill>
                <a:srgbClr val="FF0066"/>
              </a:solidFill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ja-JP" dirty="0">
              <a:effectLst/>
              <a:latin typeface="Arial" panose="020B0604020202020204" pitchFamily="34" charset="0"/>
            </a:endParaRPr>
          </a:p>
          <a:p>
            <a:pPr fontAlgn="base">
              <a:spcAft>
                <a:spcPct val="0"/>
              </a:spcAft>
            </a:pP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endParaRPr lang="en-US" altLang="ja-JP" b="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64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>
            <a:extLst>
              <a:ext uri="{FF2B5EF4-FFF2-40B4-BE49-F238E27FC236}">
                <a16:creationId xmlns:a16="http://schemas.microsoft.com/office/drawing/2014/main" id="{82A5945D-B0E9-EC8A-E24B-6F953BEF5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"/>
            <a:ext cx="7772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0" dirty="0">
                <a:solidFill>
                  <a:srgbClr val="000000"/>
                </a:solidFill>
              </a:rPr>
              <a:t>Short History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E554EBD-B74B-65DD-47C3-0E80328C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990601"/>
            <a:ext cx="110363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marL="0" indent="0" fontAlgn="base">
              <a:spcAft>
                <a:spcPct val="0"/>
              </a:spcAft>
              <a:buNone/>
            </a:pPr>
            <a:endParaRPr lang="en-US" altLang="ja-JP" dirty="0">
              <a:solidFill>
                <a:srgbClr val="FF0066"/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E718812-53BF-42F1-B65B-FC9D34A52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990599"/>
            <a:ext cx="11455400" cy="5616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proposed to the community at Lattice 2002 by R. Kenway (UKQCD)</a:t>
            </a: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FF0000"/>
                </a:solidFill>
              </a:rPr>
              <a:t>1</a:t>
            </a:r>
            <a:r>
              <a:rPr lang="en-US" altLang="ja-JP" b="0" baseline="30000" dirty="0">
                <a:solidFill>
                  <a:srgbClr val="FF0000"/>
                </a:solidFill>
              </a:rPr>
              <a:t>st</a:t>
            </a:r>
            <a:r>
              <a:rPr lang="en-US" altLang="ja-JP" b="0" dirty="0">
                <a:solidFill>
                  <a:srgbClr val="FF0000"/>
                </a:solidFill>
              </a:rPr>
              <a:t> workshop at EPCC, Edinburgh in Dec. 2002</a:t>
            </a:r>
          </a:p>
          <a:p>
            <a:pPr lvl="1" indent="-342900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metadata &amp; middleware working groups</a:t>
            </a:r>
          </a:p>
          <a:p>
            <a:pPr lvl="1" indent="-342900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ILDG board in 2003</a:t>
            </a:r>
          </a:p>
          <a:p>
            <a:pPr lvl="1" indent="-342900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Start to construct the ILDG as a grid of 5 regional grids (RGs)</a:t>
            </a:r>
          </a:p>
          <a:p>
            <a:pPr lvl="1" fontAlgn="base">
              <a:spcAft>
                <a:spcPct val="0"/>
              </a:spcAft>
              <a:buClr>
                <a:srgbClr val="000000"/>
              </a:buClr>
            </a:pP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Valuable effort by working groups (video, email)</a:t>
            </a:r>
            <a:br>
              <a:rPr lang="en-US" altLang="ja-JP" b="0" dirty="0">
                <a:solidFill>
                  <a:srgbClr val="000000"/>
                </a:solidFill>
              </a:rPr>
            </a:br>
            <a:r>
              <a:rPr lang="en-US" altLang="ja-JP" b="0" dirty="0">
                <a:solidFill>
                  <a:srgbClr val="000000"/>
                </a:solidFill>
              </a:rPr>
              <a:t>biannual workshops (video)</a:t>
            </a: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FF0000"/>
                </a:solidFill>
              </a:rPr>
              <a:t>ILDG in full operation (as interoperable 5 RGs) in 2007</a:t>
            </a:r>
          </a:p>
          <a:p>
            <a:pPr fontAlgn="base">
              <a:spcAft>
                <a:spcPct val="0"/>
              </a:spcAft>
            </a:pP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~ 10 years of high activity (in working groups, workshops, users…)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BD030-B8C3-4F44-B5FE-E0FF0E7DC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valuable</a:t>
            </a: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efforts</a:t>
            </a: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FE7B75-C080-44AB-9F7D-BD5FDE379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valuable</a:t>
            </a: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efforts</a:t>
            </a: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392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>
            <a:extLst>
              <a:ext uri="{FF2B5EF4-FFF2-40B4-BE49-F238E27FC236}">
                <a16:creationId xmlns:a16="http://schemas.microsoft.com/office/drawing/2014/main" id="{82A5945D-B0E9-EC8A-E24B-6F953BEF5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"/>
            <a:ext cx="77724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0" dirty="0">
                <a:solidFill>
                  <a:srgbClr val="000000"/>
                </a:solidFill>
              </a:rPr>
              <a:t>Short History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E554EBD-B74B-65DD-47C3-0E80328C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990601"/>
            <a:ext cx="110363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marL="0" indent="0" fontAlgn="base">
              <a:spcAft>
                <a:spcPct val="0"/>
              </a:spcAft>
              <a:buNone/>
            </a:pPr>
            <a:endParaRPr lang="en-US" altLang="ja-JP" dirty="0">
              <a:solidFill>
                <a:srgbClr val="FF0066"/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E718812-53BF-42F1-B65B-FC9D34A52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990599"/>
            <a:ext cx="11455400" cy="5616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fontAlgn="base">
              <a:spcAft>
                <a:spcPct val="0"/>
              </a:spcAft>
            </a:pPr>
            <a:endParaRPr lang="en-US" altLang="ja-JP" b="0" dirty="0">
              <a:solidFill>
                <a:srgbClr val="000000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DB3005F-D2D0-4CCE-B522-3A3892204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1142999"/>
            <a:ext cx="11455400" cy="5616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Stagnation begun ~ 2017</a:t>
            </a:r>
          </a:p>
          <a:p>
            <a:pPr lvl="1" indent="-342900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RG services gradually suspended</a:t>
            </a: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Mainly due to lack of man-power</a:t>
            </a:r>
          </a:p>
          <a:p>
            <a:pPr lvl="1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to maintain/update system software</a:t>
            </a:r>
          </a:p>
          <a:p>
            <a:pPr lvl="1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to keep up-to-date with new technologies</a:t>
            </a:r>
            <a:br>
              <a:rPr lang="en-US" altLang="ja-JP" b="0" dirty="0">
                <a:solidFill>
                  <a:srgbClr val="000000"/>
                </a:solidFill>
              </a:rPr>
            </a:b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Proposal to reactivate ILDG by two WGs in  2022</a:t>
            </a:r>
          </a:p>
          <a:p>
            <a:pPr lvl="1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Needs to access public configurations encouraged</a:t>
            </a:r>
          </a:p>
          <a:p>
            <a:pPr lvl="1" fontAlgn="base">
              <a:spcAft>
                <a:spcPct val="0"/>
              </a:spcAft>
            </a:pP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Towards ILDG2 in 2022/2023</a:t>
            </a:r>
          </a:p>
          <a:p>
            <a:pPr lvl="1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Reorganization of WGs and Board, regular meetings</a:t>
            </a:r>
          </a:p>
          <a:p>
            <a:pPr lvl="1" fontAlgn="base">
              <a:spcAft>
                <a:spcPct val="0"/>
              </a:spcAft>
            </a:pPr>
            <a:r>
              <a:rPr lang="en-US" altLang="ja-JP" b="0" dirty="0">
                <a:solidFill>
                  <a:srgbClr val="000000"/>
                </a:solidFill>
              </a:rPr>
              <a:t>Agree to inherit basic policies of ILDG1 and reform it with new idea/standards/technologies</a:t>
            </a:r>
          </a:p>
          <a:p>
            <a:pPr fontAlgn="base">
              <a:spcAft>
                <a:spcPct val="0"/>
              </a:spcAft>
            </a:pPr>
            <a:endParaRPr lang="en-US" altLang="ja-JP" b="0" dirty="0">
              <a:solidFill>
                <a:srgbClr val="FF0000"/>
              </a:solidFill>
            </a:endParaRPr>
          </a:p>
          <a:p>
            <a:pPr fontAlgn="base">
              <a:spcAft>
                <a:spcPct val="0"/>
              </a:spcAft>
            </a:pPr>
            <a:endParaRPr lang="en-US" altLang="ja-JP" b="0" dirty="0">
              <a:solidFill>
                <a:srgbClr val="000000"/>
              </a:solidFill>
            </a:endParaRPr>
          </a:p>
          <a:p>
            <a:pPr fontAlgn="base">
              <a:spcAft>
                <a:spcPct val="0"/>
              </a:spcAft>
            </a:pPr>
            <a:endParaRPr lang="en-US" altLang="ja-JP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370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FE554EBD-B74B-65DD-47C3-0E80328C5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990601"/>
            <a:ext cx="11226800" cy="56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Monotype Sorts" pitchFamily="2" charset="2"/>
              <a:buChar char="u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Symbol" panose="05050102010706020507" pitchFamily="18" charset="2"/>
              <a:buChar char="-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5000"/>
              <a:buFont typeface="Monotype Sorts" pitchFamily="2" charset="2"/>
              <a:buChar char="3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sym typeface="Wingdings" panose="05000000000000000000" pitchFamily="2" charset="2"/>
              </a:defRPr>
            </a:lvl9pPr>
          </a:lstStyle>
          <a:p>
            <a:pPr fontAlgn="base">
              <a:spcAft>
                <a:spcPct val="0"/>
              </a:spcAft>
            </a:pPr>
            <a:r>
              <a:rPr lang="en-US" altLang="ja-JP" dirty="0">
                <a:effectLst/>
                <a:latin typeface="Arial" panose="020B0604020202020204" pitchFamily="34" charset="0"/>
              </a:rPr>
              <a:t>a Grid of autonomous Regional </a:t>
            </a:r>
            <a:r>
              <a:rPr lang="en-US" altLang="ja-JP" dirty="0"/>
              <a:t>G</a:t>
            </a:r>
            <a:r>
              <a:rPr lang="en-US" altLang="ja-JP" dirty="0">
                <a:effectLst/>
                <a:latin typeface="Arial" panose="020B0604020202020204" pitchFamily="34" charset="0"/>
              </a:rPr>
              <a:t>rids (RGs)</a:t>
            </a:r>
          </a:p>
          <a:p>
            <a:pPr lvl="1" fontAlgn="base">
              <a:spcAft>
                <a:spcPct val="0"/>
              </a:spcAft>
            </a:pPr>
            <a:r>
              <a:rPr lang="en-US" altLang="ja-JP" dirty="0">
                <a:effectLst/>
                <a:latin typeface="Arial" panose="020B0604020202020204" pitchFamily="34" charset="0"/>
              </a:rPr>
              <a:t>Autonomous in (system HW and SW, admin and operation, budget,…)</a:t>
            </a:r>
          </a:p>
          <a:p>
            <a:pPr lvl="1" fontAlgn="base">
              <a:spcAft>
                <a:spcPct val="0"/>
              </a:spcAft>
            </a:pPr>
            <a:r>
              <a:rPr lang="en-US" altLang="ja-JP" dirty="0"/>
              <a:t>Common rules of data and metadata</a:t>
            </a:r>
          </a:p>
          <a:p>
            <a:pPr lvl="1" fontAlgn="base">
              <a:spcAft>
                <a:spcPct val="0"/>
              </a:spcAft>
            </a:pPr>
            <a:r>
              <a:rPr lang="en-US" altLang="ja-JP" dirty="0"/>
              <a:t>Common interface (API to access (meta-)data from clients)</a:t>
            </a:r>
          </a:p>
          <a:p>
            <a:pPr lvl="1" fontAlgn="base">
              <a:spcAft>
                <a:spcPct val="0"/>
              </a:spcAft>
            </a:pPr>
            <a:endParaRPr lang="en-US" altLang="ja-JP" dirty="0"/>
          </a:p>
          <a:p>
            <a:pPr lvl="1" fontAlgn="base">
              <a:spcAft>
                <a:spcPct val="0"/>
              </a:spcAft>
            </a:pPr>
            <a:endParaRPr lang="en-US" altLang="ja-JP" dirty="0"/>
          </a:p>
          <a:p>
            <a:pPr lvl="1" fontAlgn="base">
              <a:spcAft>
                <a:spcPct val="0"/>
              </a:spcAft>
            </a:pPr>
            <a:endParaRPr lang="en-US" altLang="ja-JP" dirty="0"/>
          </a:p>
          <a:p>
            <a:pPr lvl="1" fontAlgn="base">
              <a:spcAft>
                <a:spcPct val="0"/>
              </a:spcAft>
            </a:pPr>
            <a:endParaRPr lang="en-US" altLang="ja-JP" dirty="0"/>
          </a:p>
          <a:p>
            <a:pPr lvl="1" fontAlgn="base">
              <a:spcAft>
                <a:spcPct val="0"/>
              </a:spcAft>
            </a:pPr>
            <a:endParaRPr lang="en-US" altLang="ja-JP" dirty="0"/>
          </a:p>
          <a:p>
            <a:pPr fontAlgn="base">
              <a:spcAft>
                <a:spcPct val="0"/>
              </a:spcAft>
            </a:pPr>
            <a:endParaRPr lang="en-US" altLang="ja-JP" dirty="0">
              <a:solidFill>
                <a:srgbClr val="FF0066"/>
              </a:solidFill>
            </a:endParaRPr>
          </a:p>
        </p:txBody>
      </p:sp>
      <p:sp>
        <p:nvSpPr>
          <p:cNvPr id="674818" name="Rectangle 2">
            <a:extLst>
              <a:ext uri="{FF2B5EF4-FFF2-40B4-BE49-F238E27FC236}">
                <a16:creationId xmlns:a16="http://schemas.microsoft.com/office/drawing/2014/main" id="{82A5945D-B0E9-EC8A-E24B-6F953BEF5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1"/>
            <a:ext cx="93599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0" dirty="0">
                <a:solidFill>
                  <a:srgbClr val="000000"/>
                </a:solidFill>
              </a:rPr>
              <a:t>Design Strategy/Basic Concepts</a:t>
            </a:r>
          </a:p>
        </p:txBody>
      </p:sp>
      <p:pic>
        <p:nvPicPr>
          <p:cNvPr id="2" name="Picture 4" descr="fg">
            <a:extLst>
              <a:ext uri="{FF2B5EF4-FFF2-40B4-BE49-F238E27FC236}">
                <a16:creationId xmlns:a16="http://schemas.microsoft.com/office/drawing/2014/main" id="{429496C2-127F-6592-310F-F2CBF293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6" y="2945958"/>
            <a:ext cx="4643227" cy="349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220F52AF-53B5-455B-8144-08F808C6974F}"/>
              </a:ext>
            </a:extLst>
          </p:cNvPr>
          <p:cNvGrpSpPr/>
          <p:nvPr/>
        </p:nvGrpSpPr>
        <p:grpSpPr>
          <a:xfrm>
            <a:off x="5232808" y="2487522"/>
            <a:ext cx="6878986" cy="4125958"/>
            <a:chOff x="1804433" y="836613"/>
            <a:chExt cx="7258232" cy="4437752"/>
          </a:xfrm>
        </p:grpSpPr>
        <p:sp>
          <p:nvSpPr>
            <p:cNvPr id="32" name="Text Box 5">
              <a:extLst>
                <a:ext uri="{FF2B5EF4-FFF2-40B4-BE49-F238E27FC236}">
                  <a16:creationId xmlns:a16="http://schemas.microsoft.com/office/drawing/2014/main" id="{FA2F36EC-D31A-459B-8378-60E9BAC42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897" y="3097273"/>
              <a:ext cx="657235" cy="422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400">
                  <a:latin typeface="Times New Roman" panose="02020603050405020304" pitchFamily="18" charset="0"/>
                </a:rPr>
                <a:t>user</a:t>
              </a:r>
            </a:p>
          </p:txBody>
        </p:sp>
        <p:sp>
          <p:nvSpPr>
            <p:cNvPr id="33" name="computr1">
              <a:extLst>
                <a:ext uri="{FF2B5EF4-FFF2-40B4-BE49-F238E27FC236}">
                  <a16:creationId xmlns:a16="http://schemas.microsoft.com/office/drawing/2014/main" id="{1B0373F0-7CAA-4D92-892C-210B83D83BB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08133" y="2764478"/>
              <a:ext cx="1172773" cy="1158185"/>
            </a:xfrm>
            <a:custGeom>
              <a:avLst/>
              <a:gdLst>
                <a:gd name="T0" fmla="*/ 1117000 w 21600"/>
                <a:gd name="T1" fmla="*/ 0 h 21600"/>
                <a:gd name="T2" fmla="*/ 617538 w 21600"/>
                <a:gd name="T3" fmla="*/ 0 h 21600"/>
                <a:gd name="T4" fmla="*/ 118075 w 21600"/>
                <a:gd name="T5" fmla="*/ 0 h 21600"/>
                <a:gd name="T6" fmla="*/ 0 w 21600"/>
                <a:gd name="T7" fmla="*/ 893448 h 21600"/>
                <a:gd name="T8" fmla="*/ 0 w 21600"/>
                <a:gd name="T9" fmla="*/ 1254125 h 21600"/>
                <a:gd name="T10" fmla="*/ 617538 w 21600"/>
                <a:gd name="T11" fmla="*/ 1254125 h 21600"/>
                <a:gd name="T12" fmla="*/ 1235075 w 21600"/>
                <a:gd name="T13" fmla="*/ 1254125 h 21600"/>
                <a:gd name="T14" fmla="*/ 1235075 w 21600"/>
                <a:gd name="T15" fmla="*/ 893448 h 21600"/>
                <a:gd name="T16" fmla="*/ 1117000 w 21600"/>
                <a:gd name="T17" fmla="*/ 786905 h 21600"/>
                <a:gd name="T18" fmla="*/ 118075 w 21600"/>
                <a:gd name="T19" fmla="*/ 786905 h 21600"/>
                <a:gd name="T20" fmla="*/ 118075 w 21600"/>
                <a:gd name="T21" fmla="*/ 393424 h 21600"/>
                <a:gd name="T22" fmla="*/ 1117000 w 21600"/>
                <a:gd name="T23" fmla="*/ 393424 h 21600"/>
                <a:gd name="T24" fmla="*/ 0 w 21600"/>
                <a:gd name="T25" fmla="*/ 1073786 h 21600"/>
                <a:gd name="T26" fmla="*/ 1235075 w 21600"/>
                <a:gd name="T27" fmla="*/ 1073786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4923 w 21600"/>
                <a:gd name="T43" fmla="*/ 2541 h 21600"/>
                <a:gd name="T44" fmla="*/ 16756 w 21600"/>
                <a:gd name="T45" fmla="*/ 11153 h 216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600" h="21600" extrusionOk="0">
                  <a:moveTo>
                    <a:pt x="16994" y="15388"/>
                  </a:moveTo>
                  <a:lnTo>
                    <a:pt x="16994" y="13553"/>
                  </a:lnTo>
                  <a:lnTo>
                    <a:pt x="19535" y="13553"/>
                  </a:lnTo>
                  <a:lnTo>
                    <a:pt x="19535" y="10729"/>
                  </a:lnTo>
                  <a:lnTo>
                    <a:pt x="19535" y="6776"/>
                  </a:lnTo>
                  <a:lnTo>
                    <a:pt x="19535" y="0"/>
                  </a:lnTo>
                  <a:lnTo>
                    <a:pt x="10800" y="0"/>
                  </a:lnTo>
                  <a:lnTo>
                    <a:pt x="2065" y="0"/>
                  </a:lnTo>
                  <a:lnTo>
                    <a:pt x="2065" y="6776"/>
                  </a:lnTo>
                  <a:lnTo>
                    <a:pt x="2065" y="10729"/>
                  </a:lnTo>
                  <a:lnTo>
                    <a:pt x="2065" y="13553"/>
                  </a:lnTo>
                  <a:lnTo>
                    <a:pt x="4606" y="13553"/>
                  </a:lnTo>
                  <a:lnTo>
                    <a:pt x="4606" y="15388"/>
                  </a:lnTo>
                  <a:lnTo>
                    <a:pt x="0" y="15388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5388"/>
                  </a:lnTo>
                  <a:lnTo>
                    <a:pt x="16994" y="15388"/>
                  </a:lnTo>
                  <a:close/>
                </a:path>
                <a:path w="21600" h="21600" extrusionOk="0">
                  <a:moveTo>
                    <a:pt x="4606" y="15388"/>
                  </a:moveTo>
                  <a:lnTo>
                    <a:pt x="4606" y="13553"/>
                  </a:lnTo>
                  <a:lnTo>
                    <a:pt x="16994" y="13553"/>
                  </a:lnTo>
                  <a:lnTo>
                    <a:pt x="16994" y="15388"/>
                  </a:lnTo>
                  <a:lnTo>
                    <a:pt x="4606" y="15388"/>
                  </a:lnTo>
                </a:path>
                <a:path w="21600" h="21600" extrusionOk="0">
                  <a:moveTo>
                    <a:pt x="4606" y="11294"/>
                  </a:moveTo>
                  <a:lnTo>
                    <a:pt x="4606" y="2259"/>
                  </a:lnTo>
                  <a:lnTo>
                    <a:pt x="16994" y="2259"/>
                  </a:lnTo>
                  <a:lnTo>
                    <a:pt x="16994" y="11294"/>
                  </a:lnTo>
                  <a:lnTo>
                    <a:pt x="4606" y="11294"/>
                  </a:lnTo>
                  <a:moveTo>
                    <a:pt x="13976" y="17082"/>
                  </a:moveTo>
                  <a:lnTo>
                    <a:pt x="13976" y="16376"/>
                  </a:lnTo>
                  <a:lnTo>
                    <a:pt x="20171" y="16376"/>
                  </a:lnTo>
                  <a:lnTo>
                    <a:pt x="20171" y="17082"/>
                  </a:lnTo>
                  <a:lnTo>
                    <a:pt x="13976" y="1708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34" name="Group 7">
              <a:extLst>
                <a:ext uri="{FF2B5EF4-FFF2-40B4-BE49-F238E27FC236}">
                  <a16:creationId xmlns:a16="http://schemas.microsoft.com/office/drawing/2014/main" id="{1A93AB0D-E87B-4760-8092-425B0A19D9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85288" y="836613"/>
              <a:ext cx="3350997" cy="1927865"/>
              <a:chOff x="2744" y="754"/>
              <a:chExt cx="2223" cy="1315"/>
            </a:xfrm>
          </p:grpSpPr>
          <p:sp>
            <p:nvSpPr>
              <p:cNvPr id="49" name="Text Box 8">
                <a:extLst>
                  <a:ext uri="{FF2B5EF4-FFF2-40B4-BE49-F238E27FC236}">
                    <a16:creationId xmlns:a16="http://schemas.microsoft.com/office/drawing/2014/main" id="{7A657A11-E422-4531-8D86-96957A38A2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4" y="754"/>
                <a:ext cx="606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r>
                  <a:rPr lang="en-US" altLang="ja-JP" sz="2800" b="1" dirty="0">
                    <a:latin typeface="Times New Roman" panose="02020603050405020304" pitchFamily="18" charset="0"/>
                  </a:rPr>
                  <a:t>LDG</a:t>
                </a:r>
              </a:p>
            </p:txBody>
          </p:sp>
          <p:grpSp>
            <p:nvGrpSpPr>
              <p:cNvPr id="50" name="Group 9">
                <a:extLst>
                  <a:ext uri="{FF2B5EF4-FFF2-40B4-BE49-F238E27FC236}">
                    <a16:creationId xmlns:a16="http://schemas.microsoft.com/office/drawing/2014/main" id="{CDA0EFCD-E01A-4753-8B73-CDD36CF20E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6" y="1071"/>
                <a:ext cx="1951" cy="998"/>
                <a:chOff x="3016" y="1071"/>
                <a:chExt cx="1951" cy="998"/>
              </a:xfrm>
            </p:grpSpPr>
            <p:sp>
              <p:nvSpPr>
                <p:cNvPr id="51" name="Rectangle 10">
                  <a:extLst>
                    <a:ext uri="{FF2B5EF4-FFF2-40B4-BE49-F238E27FC236}">
                      <a16:creationId xmlns:a16="http://schemas.microsoft.com/office/drawing/2014/main" id="{379BF99D-EE31-4B80-B5FA-EC9319B7E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1434"/>
                  <a:ext cx="1951" cy="635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9pPr>
                </a:lstStyle>
                <a:p>
                  <a:endParaRPr lang="ja-JP" altLang="en-US"/>
                </a:p>
              </p:txBody>
            </p:sp>
            <p:sp>
              <p:nvSpPr>
                <p:cNvPr id="52" name="Rectangle 11">
                  <a:extLst>
                    <a:ext uri="{FF2B5EF4-FFF2-40B4-BE49-F238E27FC236}">
                      <a16:creationId xmlns:a16="http://schemas.microsoft.com/office/drawing/2014/main" id="{552B6F9F-10FA-451F-9259-83C5467FC9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1071"/>
                  <a:ext cx="1951" cy="317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9pPr>
                </a:lstStyle>
                <a:p>
                  <a:endParaRPr lang="ja-JP" altLang="en-US"/>
                </a:p>
              </p:txBody>
            </p:sp>
            <p:sp>
              <p:nvSpPr>
                <p:cNvPr id="53" name="Text Box 12">
                  <a:extLst>
                    <a:ext uri="{FF2B5EF4-FFF2-40B4-BE49-F238E27FC236}">
                      <a16:creationId xmlns:a16="http://schemas.microsoft.com/office/drawing/2014/main" id="{E8E4EAC4-8832-48A0-ADE0-6160523EF2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61" y="1085"/>
                  <a:ext cx="1762" cy="3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9pPr>
                </a:lstStyle>
                <a:p>
                  <a:pPr eaLnBrk="1" hangingPunct="1"/>
                  <a:r>
                    <a:rPr lang="en-US" altLang="ja-JP" sz="2400" b="1" dirty="0">
                      <a:latin typeface="Times New Roman" panose="02020603050405020304" pitchFamily="18" charset="0"/>
                    </a:rPr>
                    <a:t>metadata database</a:t>
                  </a:r>
                </a:p>
              </p:txBody>
            </p:sp>
            <p:sp>
              <p:nvSpPr>
                <p:cNvPr id="54" name="Text Box 13">
                  <a:extLst>
                    <a:ext uri="{FF2B5EF4-FFF2-40B4-BE49-F238E27FC236}">
                      <a16:creationId xmlns:a16="http://schemas.microsoft.com/office/drawing/2014/main" id="{D0155A70-E9CD-4FC1-958F-D37F8E0958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89" y="1439"/>
                  <a:ext cx="1518" cy="5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9pPr>
                </a:lstStyle>
                <a:p>
                  <a:pPr eaLnBrk="1" hangingPunct="1"/>
                  <a:r>
                    <a:rPr lang="en-US" altLang="ja-JP" sz="2400" b="1" dirty="0">
                      <a:latin typeface="Times New Roman" panose="02020603050405020304" pitchFamily="18" charset="0"/>
                    </a:rPr>
                    <a:t>storage system</a:t>
                  </a:r>
                </a:p>
                <a:p>
                  <a:pPr eaLnBrk="1" hangingPunct="1"/>
                  <a:r>
                    <a:rPr lang="ja-JP" altLang="en-US" sz="2400" b="1" dirty="0">
                      <a:latin typeface="Times New Roman" panose="02020603050405020304" pitchFamily="18" charset="0"/>
                    </a:rPr>
                    <a:t>　</a:t>
                  </a:r>
                  <a:r>
                    <a:rPr lang="en-US" altLang="ja-JP" sz="2400" b="1" dirty="0">
                      <a:latin typeface="Times New Roman" panose="02020603050405020304" pitchFamily="18" charset="0"/>
                    </a:rPr>
                    <a:t>(regional grid)</a:t>
                  </a:r>
                </a:p>
              </p:txBody>
            </p:sp>
          </p:grpSp>
        </p:grpSp>
        <p:grpSp>
          <p:nvGrpSpPr>
            <p:cNvPr id="35" name="Group 15">
              <a:extLst>
                <a:ext uri="{FF2B5EF4-FFF2-40B4-BE49-F238E27FC236}">
                  <a16:creationId xmlns:a16="http://schemas.microsoft.com/office/drawing/2014/main" id="{ED3253EC-FDCE-41F8-BB45-BA616903D4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1668" y="2694108"/>
              <a:ext cx="3350997" cy="1929331"/>
              <a:chOff x="2744" y="2160"/>
              <a:chExt cx="2223" cy="1316"/>
            </a:xfrm>
          </p:grpSpPr>
          <p:sp>
            <p:nvSpPr>
              <p:cNvPr id="43" name="Text Box 16">
                <a:extLst>
                  <a:ext uri="{FF2B5EF4-FFF2-40B4-BE49-F238E27FC236}">
                    <a16:creationId xmlns:a16="http://schemas.microsoft.com/office/drawing/2014/main" id="{2580739D-1FD1-44A7-B919-55BAE19A79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4" y="2160"/>
                <a:ext cx="71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r>
                  <a:rPr lang="en-US" altLang="ja-JP" sz="2800" b="1">
                    <a:latin typeface="Times New Roman" panose="02020603050405020304" pitchFamily="18" charset="0"/>
                  </a:rPr>
                  <a:t>JLDG</a:t>
                </a:r>
              </a:p>
            </p:txBody>
          </p:sp>
          <p:grpSp>
            <p:nvGrpSpPr>
              <p:cNvPr id="44" name="Group 17">
                <a:extLst>
                  <a:ext uri="{FF2B5EF4-FFF2-40B4-BE49-F238E27FC236}">
                    <a16:creationId xmlns:a16="http://schemas.microsoft.com/office/drawing/2014/main" id="{0995532E-AE39-4E85-BDD8-627996864A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6" y="2478"/>
                <a:ext cx="1951" cy="998"/>
                <a:chOff x="3016" y="1071"/>
                <a:chExt cx="1951" cy="998"/>
              </a:xfrm>
            </p:grpSpPr>
            <p:sp>
              <p:nvSpPr>
                <p:cNvPr id="45" name="Rectangle 18">
                  <a:extLst>
                    <a:ext uri="{FF2B5EF4-FFF2-40B4-BE49-F238E27FC236}">
                      <a16:creationId xmlns:a16="http://schemas.microsoft.com/office/drawing/2014/main" id="{CAEEAB7C-2227-41AF-8570-A7D4B9274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1434"/>
                  <a:ext cx="1951" cy="635"/>
                </a:xfrm>
                <a:prstGeom prst="rect">
                  <a:avLst/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9pPr>
                </a:lstStyle>
                <a:p>
                  <a:endParaRPr lang="ja-JP" altLang="en-US"/>
                </a:p>
              </p:txBody>
            </p:sp>
            <p:sp>
              <p:nvSpPr>
                <p:cNvPr id="46" name="Rectangle 19">
                  <a:extLst>
                    <a:ext uri="{FF2B5EF4-FFF2-40B4-BE49-F238E27FC236}">
                      <a16:creationId xmlns:a16="http://schemas.microsoft.com/office/drawing/2014/main" id="{3420B1A0-CF72-4636-A95A-AA6D9151C9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1071"/>
                  <a:ext cx="1951" cy="317"/>
                </a:xfrm>
                <a:prstGeom prst="rect">
                  <a:avLst/>
                </a:prstGeom>
                <a:solidFill>
                  <a:srgbClr val="33CC3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9pPr>
                </a:lstStyle>
                <a:p>
                  <a:endParaRPr lang="ja-JP" altLang="en-US"/>
                </a:p>
              </p:txBody>
            </p:sp>
            <p:sp>
              <p:nvSpPr>
                <p:cNvPr id="47" name="Text Box 20">
                  <a:extLst>
                    <a:ext uri="{FF2B5EF4-FFF2-40B4-BE49-F238E27FC236}">
                      <a16:creationId xmlns:a16="http://schemas.microsoft.com/office/drawing/2014/main" id="{8B56BC54-ACEF-440F-BCB5-D5752BB2FA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61" y="1085"/>
                  <a:ext cx="1762" cy="3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9pPr>
                </a:lstStyle>
                <a:p>
                  <a:pPr eaLnBrk="1" hangingPunct="1"/>
                  <a:r>
                    <a:rPr lang="en-US" altLang="ja-JP" sz="2400" b="1" dirty="0">
                      <a:latin typeface="Times New Roman" panose="02020603050405020304" pitchFamily="18" charset="0"/>
                    </a:rPr>
                    <a:t>metadata database</a:t>
                  </a:r>
                </a:p>
              </p:txBody>
            </p:sp>
            <p:sp>
              <p:nvSpPr>
                <p:cNvPr id="48" name="Text Box 21">
                  <a:extLst>
                    <a:ext uri="{FF2B5EF4-FFF2-40B4-BE49-F238E27FC236}">
                      <a16:creationId xmlns:a16="http://schemas.microsoft.com/office/drawing/2014/main" id="{FEE97974-8DC7-44EA-9B21-EE7128CAC0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61" y="1403"/>
                  <a:ext cx="1518" cy="56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ourier New" panose="02070309020205020404" pitchFamily="49" charset="0"/>
                      <a:ea typeface="ＭＳ Ｐゴシック" panose="020B0600070205080204" pitchFamily="50" charset="-128"/>
                    </a:defRPr>
                  </a:lvl9pPr>
                </a:lstStyle>
                <a:p>
                  <a:pPr eaLnBrk="1" hangingPunct="1"/>
                  <a:r>
                    <a:rPr lang="en-US" altLang="ja-JP" sz="2400" b="1" dirty="0">
                      <a:latin typeface="Times New Roman" panose="02020603050405020304" pitchFamily="18" charset="0"/>
                    </a:rPr>
                    <a:t>storage system</a:t>
                  </a:r>
                </a:p>
                <a:p>
                  <a:pPr eaLnBrk="1" hangingPunct="1"/>
                  <a:r>
                    <a:rPr lang="ja-JP" altLang="en-US" sz="2400" b="1" dirty="0">
                      <a:latin typeface="Times New Roman" panose="02020603050405020304" pitchFamily="18" charset="0"/>
                    </a:rPr>
                    <a:t>　</a:t>
                  </a:r>
                  <a:r>
                    <a:rPr lang="en-US" altLang="ja-JP" sz="2400" b="1" dirty="0">
                      <a:latin typeface="Times New Roman" panose="02020603050405020304" pitchFamily="18" charset="0"/>
                    </a:rPr>
                    <a:t>(regional grid)</a:t>
                  </a:r>
                </a:p>
              </p:txBody>
            </p:sp>
          </p:grpSp>
        </p:grp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id="{BA9E9B16-C6E3-4AC6-A52E-D956F77879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4433" y="1527125"/>
              <a:ext cx="4317254" cy="1883884"/>
              <a:chOff x="107" y="1220"/>
              <a:chExt cx="2864" cy="1285"/>
            </a:xfrm>
          </p:grpSpPr>
          <p:sp>
            <p:nvSpPr>
              <p:cNvPr id="40" name="Line 24">
                <a:extLst>
                  <a:ext uri="{FF2B5EF4-FFF2-40B4-BE49-F238E27FC236}">
                    <a16:creationId xmlns:a16="http://schemas.microsoft.com/office/drawing/2014/main" id="{B298C985-A2B7-4B47-BFF0-38DC8909B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1" y="1253"/>
                <a:ext cx="1270" cy="817"/>
              </a:xfrm>
              <a:prstGeom prst="line">
                <a:avLst/>
              </a:prstGeom>
              <a:noFill/>
              <a:ln w="38100">
                <a:solidFill>
                  <a:srgbClr val="33CC33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1" name="Line 25">
                <a:extLst>
                  <a:ext uri="{FF2B5EF4-FFF2-40B4-BE49-F238E27FC236}">
                    <a16:creationId xmlns:a16="http://schemas.microsoft.com/office/drawing/2014/main" id="{EA23EEDB-927D-4DC3-81E9-6683FFC40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01" y="2205"/>
                <a:ext cx="1177" cy="300"/>
              </a:xfrm>
              <a:prstGeom prst="line">
                <a:avLst/>
              </a:prstGeom>
              <a:noFill/>
              <a:ln w="38100">
                <a:solidFill>
                  <a:srgbClr val="33CC33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42" name="Text Box 26">
                <a:extLst>
                  <a:ext uri="{FF2B5EF4-FFF2-40B4-BE49-F238E27FC236}">
                    <a16:creationId xmlns:a16="http://schemas.microsoft.com/office/drawing/2014/main" id="{EEAA99DB-D621-4C94-BBFB-C59D770FAD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" y="1220"/>
                <a:ext cx="2544" cy="745"/>
              </a:xfrm>
              <a:prstGeom prst="rect">
                <a:avLst/>
              </a:prstGeom>
              <a:noFill/>
              <a:ln w="28575">
                <a:solidFill>
                  <a:srgbClr val="33CC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r>
                  <a:rPr lang="en-US" altLang="ja-JP" dirty="0">
                    <a:latin typeface="Times New Roman" panose="02020603050405020304" pitchFamily="18" charset="0"/>
                  </a:rPr>
                  <a:t>Visit each RG to find an ensemble you want, and identify RG which has the ensemble</a:t>
                </a:r>
              </a:p>
            </p:txBody>
          </p:sp>
        </p:grp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B21F9953-43C5-46A1-BED5-8D690278FB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2188" y="3359697"/>
              <a:ext cx="1903119" cy="705565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 Box 34">
              <a:extLst>
                <a:ext uri="{FF2B5EF4-FFF2-40B4-BE49-F238E27FC236}">
                  <a16:creationId xmlns:a16="http://schemas.microsoft.com/office/drawing/2014/main" id="{9D5A548D-AADC-4391-9D6F-229BE669A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8955" y="4064295"/>
              <a:ext cx="3808499" cy="1092416"/>
            </a:xfrm>
            <a:prstGeom prst="rect">
              <a:avLst/>
            </a:prstGeom>
            <a:noFill/>
            <a:ln w="3810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dirty="0">
                  <a:latin typeface="Times New Roman" panose="02020603050405020304" pitchFamily="18" charset="0"/>
                </a:rPr>
                <a:t>download configurations </a:t>
              </a:r>
            </a:p>
            <a:p>
              <a:pPr eaLnBrk="1" hangingPunct="1"/>
              <a:r>
                <a:rPr lang="en-US" altLang="ja-JP" dirty="0">
                  <a:latin typeface="Times New Roman" panose="02020603050405020304" pitchFamily="18" charset="0"/>
                </a:rPr>
                <a:t>from the RG storage system </a:t>
              </a:r>
              <a:br>
                <a:rPr lang="en-US" altLang="ja-JP" dirty="0">
                  <a:latin typeface="Times New Roman" panose="02020603050405020304" pitchFamily="18" charset="0"/>
                </a:rPr>
              </a:br>
              <a:r>
                <a:rPr lang="en-US" altLang="ja-JP" dirty="0">
                  <a:latin typeface="Times New Roman" panose="02020603050405020304" pitchFamily="18" charset="0"/>
                </a:rPr>
                <a:t>via e.g. </a:t>
              </a:r>
              <a:r>
                <a:rPr lang="en-US" altLang="ja-JP" dirty="0" err="1">
                  <a:latin typeface="Times New Roman" panose="02020603050405020304" pitchFamily="18" charset="0"/>
                </a:rPr>
                <a:t>gridftp</a:t>
              </a:r>
              <a:endParaRPr lang="en-US" altLang="ja-JP" dirty="0">
                <a:latin typeface="Times New Roman" panose="02020603050405020304" pitchFamily="18" charset="0"/>
              </a:endParaRPr>
            </a:p>
          </p:txBody>
        </p:sp>
        <p:sp>
          <p:nvSpPr>
            <p:cNvPr id="39" name="Text Box 22">
              <a:extLst>
                <a:ext uri="{FF2B5EF4-FFF2-40B4-BE49-F238E27FC236}">
                  <a16:creationId xmlns:a16="http://schemas.microsoft.com/office/drawing/2014/main" id="{3AF323FF-310A-4ED5-B124-8F65920CE1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1668" y="4794965"/>
              <a:ext cx="1187848" cy="47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ja-JP" altLang="en-US" sz="2800" dirty="0">
                  <a:latin typeface="Times New Roman" panose="02020603050405020304" pitchFamily="18" charset="0"/>
                </a:rPr>
                <a:t>・・・・・・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41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76" name="Rectangle 32">
            <a:extLst>
              <a:ext uri="{FF2B5EF4-FFF2-40B4-BE49-F238E27FC236}">
                <a16:creationId xmlns:a16="http://schemas.microsoft.com/office/drawing/2014/main" id="{7DB711E2-0F95-C878-FC6C-AFE22DF88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"/>
            <a:ext cx="9200322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5pPr>
            <a:lvl6pPr marL="457200" algn="ctr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6pPr>
            <a:lvl7pPr marL="914400" algn="ctr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7pPr>
            <a:lvl8pPr marL="1371600" algn="ctr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8pPr>
            <a:lvl9pPr marL="1828800" algn="ctr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9pPr>
          </a:lstStyle>
          <a:p>
            <a:pPr eaLnBrk="1">
              <a:defRPr/>
            </a:pPr>
            <a:r>
              <a:rPr lang="en-US" altLang="ja-JP" sz="4000" b="0" dirty="0"/>
              <a:t>Common Rules for Data and Metadata </a:t>
            </a:r>
          </a:p>
        </p:txBody>
      </p:sp>
      <p:sp>
        <p:nvSpPr>
          <p:cNvPr id="15364" name="Text Box 34">
            <a:extLst>
              <a:ext uri="{FF2B5EF4-FFF2-40B4-BE49-F238E27FC236}">
                <a16:creationId xmlns:a16="http://schemas.microsoft.com/office/drawing/2014/main" id="{0D61AC37-978C-7F2D-9C1F-EFE98F28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9914" y="6032500"/>
            <a:ext cx="2478087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1600">
                <a:solidFill>
                  <a:schemeClr val="folHlink"/>
                </a:solidFill>
                <a:latin typeface="Arial" panose="020B0604020202020204" pitchFamily="34" charset="0"/>
              </a:rPr>
              <a:t>Lattice QCD Interchange </a:t>
            </a:r>
          </a:p>
          <a:p>
            <a:r>
              <a:rPr lang="en-US" altLang="ja-JP" sz="1600">
                <a:solidFill>
                  <a:schemeClr val="folHlink"/>
                </a:solidFill>
                <a:latin typeface="Arial" panose="020B0604020202020204" pitchFamily="34" charset="0"/>
              </a:rPr>
              <a:t>Message Encapsulation</a:t>
            </a:r>
          </a:p>
          <a:p>
            <a:r>
              <a:rPr lang="en-US" altLang="ja-JP" sz="1600">
                <a:solidFill>
                  <a:schemeClr val="folHlink"/>
                </a:solidFill>
                <a:latin typeface="Arial" panose="020B0604020202020204" pitchFamily="34" charset="0"/>
              </a:rPr>
              <a:t> (B.Joo and C.DeTar)</a:t>
            </a:r>
          </a:p>
        </p:txBody>
      </p:sp>
      <p:pic>
        <p:nvPicPr>
          <p:cNvPr id="15365" name="Picture 35" descr="config2">
            <a:extLst>
              <a:ext uri="{FF2B5EF4-FFF2-40B4-BE49-F238E27FC236}">
                <a16:creationId xmlns:a16="http://schemas.microsoft.com/office/drawing/2014/main" id="{F2E38037-98A9-3C40-F1A2-2F2688F8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274" y="1092200"/>
            <a:ext cx="2752725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36" descr="ensemble2">
            <a:extLst>
              <a:ext uri="{FF2B5EF4-FFF2-40B4-BE49-F238E27FC236}">
                <a16:creationId xmlns:a16="http://schemas.microsoft.com/office/drawing/2014/main" id="{756F2142-4705-33B3-138A-A36429F1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95" y="1086196"/>
            <a:ext cx="26035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37">
            <a:extLst>
              <a:ext uri="{FF2B5EF4-FFF2-40B4-BE49-F238E27FC236}">
                <a16:creationId xmlns:a16="http://schemas.microsoft.com/office/drawing/2014/main" id="{C23BCADB-294B-AC89-92AD-C276DF11E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71" y="3303934"/>
            <a:ext cx="309562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 </a:t>
            </a:r>
            <a:r>
              <a: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rPr>
              <a:t>&lt;</a:t>
            </a:r>
            <a:r>
              <a:rPr lang="en-US" altLang="ja-JP" dirty="0" err="1">
                <a:solidFill>
                  <a:srgbClr val="CC3300"/>
                </a:solidFill>
                <a:latin typeface="Times New Roman" panose="02020603050405020304" pitchFamily="18" charset="0"/>
              </a:rPr>
              <a:t>npClover</a:t>
            </a:r>
            <a:r>
              <a: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rPr>
              <a:t>&gt;</a:t>
            </a:r>
          </a:p>
          <a:p>
            <a:pPr eaLnBrk="1" hangingPunct="1"/>
            <a:r>
              <a: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rPr>
              <a:t>     &lt;</a:t>
            </a:r>
            <a:r>
              <a:rPr lang="en-US" altLang="ja-JP" dirty="0">
                <a:solidFill>
                  <a:srgbClr val="CC3300"/>
                </a:solidFill>
                <a:latin typeface="Times New Roman" panose="02020603050405020304" pitchFamily="18" charset="0"/>
              </a:rPr>
              <a:t>kappa</a:t>
            </a:r>
            <a:r>
              <a: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rPr>
              <a:t>&gt;</a:t>
            </a:r>
            <a:r>
              <a:rPr lang="en-US" altLang="ja-JP" b="1" dirty="0">
                <a:latin typeface="Times New Roman" panose="02020603050405020304" pitchFamily="18" charset="0"/>
              </a:rPr>
              <a:t>0.1354</a:t>
            </a:r>
            <a:r>
              <a: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rPr>
              <a:t>&lt;/</a:t>
            </a:r>
            <a:r>
              <a:rPr lang="en-US" altLang="ja-JP" dirty="0">
                <a:solidFill>
                  <a:srgbClr val="CC3300"/>
                </a:solidFill>
                <a:latin typeface="Times New Roman" panose="02020603050405020304" pitchFamily="18" charset="0"/>
              </a:rPr>
              <a:t>kappa</a:t>
            </a:r>
            <a:r>
              <a: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rPr>
              <a:t>&gt;</a:t>
            </a:r>
          </a:p>
          <a:p>
            <a:pPr eaLnBrk="1" hangingPunct="1"/>
            <a:r>
              <a: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rPr>
              <a:t>    &lt;</a:t>
            </a:r>
            <a:r>
              <a:rPr lang="en-US" altLang="ja-JP" dirty="0" err="1">
                <a:solidFill>
                  <a:srgbClr val="CC3300"/>
                </a:solidFill>
                <a:latin typeface="Times New Roman" panose="02020603050405020304" pitchFamily="18" charset="0"/>
              </a:rPr>
              <a:t>cSW</a:t>
            </a:r>
            <a:r>
              <a: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rPr>
              <a:t>&gt; </a:t>
            </a:r>
            <a:r>
              <a:rPr lang="en-US" altLang="ja-JP" b="1" dirty="0">
                <a:latin typeface="Times New Roman" panose="02020603050405020304" pitchFamily="18" charset="0"/>
              </a:rPr>
              <a:t>1.684</a:t>
            </a:r>
            <a:r>
              <a: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rPr>
              <a:t> &lt;/</a:t>
            </a:r>
            <a:r>
              <a:rPr lang="en-US" altLang="ja-JP" dirty="0" err="1">
                <a:solidFill>
                  <a:srgbClr val="CC3300"/>
                </a:solidFill>
                <a:latin typeface="Times New Roman" panose="02020603050405020304" pitchFamily="18" charset="0"/>
              </a:rPr>
              <a:t>cSW</a:t>
            </a:r>
            <a:r>
              <a: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rPr>
              <a:t>&gt;</a:t>
            </a:r>
          </a:p>
          <a:p>
            <a:pPr eaLnBrk="1" hangingPunct="1"/>
            <a:r>
              <a:rPr lang="en-US" altLang="ja-JP" dirty="0">
                <a:solidFill>
                  <a:srgbClr val="CC3300"/>
                </a:solidFill>
                <a:latin typeface="Times New Roman" panose="02020603050405020304" pitchFamily="18" charset="0"/>
              </a:rPr>
              <a:t>&lt;/</a:t>
            </a:r>
            <a:r>
              <a:rPr lang="en-US" altLang="ja-JP" dirty="0" err="1">
                <a:solidFill>
                  <a:srgbClr val="CC3300"/>
                </a:solidFill>
                <a:latin typeface="Times New Roman" panose="02020603050405020304" pitchFamily="18" charset="0"/>
              </a:rPr>
              <a:t>npClover</a:t>
            </a:r>
            <a:r>
              <a: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rPr>
              <a:t>&gt;</a:t>
            </a:r>
          </a:p>
        </p:txBody>
      </p:sp>
      <p:sp>
        <p:nvSpPr>
          <p:cNvPr id="15368" name="Oval 38">
            <a:extLst>
              <a:ext uri="{FF2B5EF4-FFF2-40B4-BE49-F238E27FC236}">
                <a16:creationId xmlns:a16="http://schemas.microsoft.com/office/drawing/2014/main" id="{4FCC2B3F-C6B2-D246-6D9B-CE047BE6E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945" y="2763219"/>
            <a:ext cx="1081087" cy="720725"/>
          </a:xfrm>
          <a:prstGeom prst="ellipse">
            <a:avLst/>
          </a:prstGeom>
          <a:noFill/>
          <a:ln w="38100">
            <a:solidFill>
              <a:srgbClr val="99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/>
            <a:endParaRPr lang="ja-JP" altLang="ja-JP" sz="2800">
              <a:solidFill>
                <a:srgbClr val="99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9" name="Text Box 39">
            <a:extLst>
              <a:ext uri="{FF2B5EF4-FFF2-40B4-BE49-F238E27FC236}">
                <a16:creationId xmlns:a16="http://schemas.microsoft.com/office/drawing/2014/main" id="{A63C33AB-AC23-D69D-6CA0-3A2C9C481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13" y="1831080"/>
            <a:ext cx="1524000" cy="94615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2800" dirty="0">
                <a:solidFill>
                  <a:srgbClr val="990000"/>
                </a:solidFill>
                <a:latin typeface="Times New Roman" panose="02020603050405020304" pitchFamily="18" charset="0"/>
              </a:rPr>
              <a:t>ensemble</a:t>
            </a:r>
          </a:p>
          <a:p>
            <a:pPr eaLnBrk="1" hangingPunct="1"/>
            <a:r>
              <a:rPr lang="en-US" altLang="ja-JP" sz="2800" dirty="0">
                <a:solidFill>
                  <a:srgbClr val="990000"/>
                </a:solidFill>
                <a:latin typeface="Times New Roman" panose="02020603050405020304" pitchFamily="18" charset="0"/>
              </a:rPr>
              <a:t>XML</a:t>
            </a:r>
          </a:p>
        </p:txBody>
      </p:sp>
      <p:sp>
        <p:nvSpPr>
          <p:cNvPr id="15370" name="Text Box 40">
            <a:extLst>
              <a:ext uri="{FF2B5EF4-FFF2-40B4-BE49-F238E27FC236}">
                <a16:creationId xmlns:a16="http://schemas.microsoft.com/office/drawing/2014/main" id="{98C64CA4-23FA-E895-584C-A14B96F79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7687" y="1997075"/>
            <a:ext cx="2160587" cy="94615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2800" dirty="0">
                <a:solidFill>
                  <a:srgbClr val="990000"/>
                </a:solidFill>
                <a:latin typeface="Times New Roman" panose="02020603050405020304" pitchFamily="18" charset="0"/>
              </a:rPr>
              <a:t>configuration</a:t>
            </a:r>
          </a:p>
          <a:p>
            <a:pPr eaLnBrk="1" hangingPunct="1"/>
            <a:r>
              <a:rPr lang="en-US" altLang="ja-JP" sz="2800" dirty="0">
                <a:solidFill>
                  <a:srgbClr val="990000"/>
                </a:solidFill>
                <a:latin typeface="Times New Roman" panose="02020603050405020304" pitchFamily="18" charset="0"/>
              </a:rPr>
              <a:t>XML</a:t>
            </a:r>
          </a:p>
        </p:txBody>
      </p:sp>
      <p:sp>
        <p:nvSpPr>
          <p:cNvPr id="15371" name="Oval 42">
            <a:extLst>
              <a:ext uri="{FF2B5EF4-FFF2-40B4-BE49-F238E27FC236}">
                <a16:creationId xmlns:a16="http://schemas.microsoft.com/office/drawing/2014/main" id="{7C02A94A-8DFE-2752-890F-D61CF533C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895" y="972344"/>
            <a:ext cx="1944687" cy="720725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9pPr>
          </a:lstStyle>
          <a:p>
            <a:endParaRPr lang="ja-JP" altLang="en-US"/>
          </a:p>
        </p:txBody>
      </p:sp>
      <p:sp>
        <p:nvSpPr>
          <p:cNvPr id="15372" name="Oval 43">
            <a:extLst>
              <a:ext uri="{FF2B5EF4-FFF2-40B4-BE49-F238E27FC236}">
                <a16:creationId xmlns:a16="http://schemas.microsoft.com/office/drawing/2014/main" id="{3F9FBE30-2803-E3AE-57AC-5D3559642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723" y="915988"/>
            <a:ext cx="1944688" cy="720725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9pPr>
          </a:lstStyle>
          <a:p>
            <a:endParaRPr lang="ja-JP" altLang="en-US"/>
          </a:p>
        </p:txBody>
      </p:sp>
      <p:sp>
        <p:nvSpPr>
          <p:cNvPr id="15373" name="Line 44">
            <a:extLst>
              <a:ext uri="{FF2B5EF4-FFF2-40B4-BE49-F238E27FC236}">
                <a16:creationId xmlns:a16="http://schemas.microsoft.com/office/drawing/2014/main" id="{0124193B-57EE-2ED3-C7B4-239B53C12A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67981" y="1483622"/>
            <a:ext cx="4137024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5374" name="Text Box 45">
            <a:extLst>
              <a:ext uri="{FF2B5EF4-FFF2-40B4-BE49-F238E27FC236}">
                <a16:creationId xmlns:a16="http://schemas.microsoft.com/office/drawing/2014/main" id="{190AEF76-4A29-0AD5-05C7-FD3048ED6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9391" y="1638544"/>
            <a:ext cx="3168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dirty="0">
                <a:solidFill>
                  <a:srgbClr val="FF0000"/>
                </a:solidFill>
                <a:latin typeface="Times New Roman" panose="02020603050405020304" pitchFamily="18" charset="0"/>
              </a:rPr>
              <a:t>mc://JLDG</a:t>
            </a:r>
            <a:r>
              <a:rPr lang="en-US" altLang="ja-JP" dirty="0">
                <a:latin typeface="Times New Roman" panose="02020603050405020304" pitchFamily="18" charset="0"/>
              </a:rPr>
              <a:t>/nf2/b205k1356</a:t>
            </a:r>
            <a:endParaRPr lang="en-US" altLang="ja-JP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75" name="AutoShape 46">
            <a:extLst>
              <a:ext uri="{FF2B5EF4-FFF2-40B4-BE49-F238E27FC236}">
                <a16:creationId xmlns:a16="http://schemas.microsoft.com/office/drawing/2014/main" id="{580F8D71-80A1-9149-0773-CA77504D2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000" y="5316538"/>
            <a:ext cx="3671888" cy="1441450"/>
          </a:xfrm>
          <a:prstGeom prst="foldedCorner">
            <a:avLst>
              <a:gd name="adj" fmla="val 125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9pPr>
          </a:lstStyle>
          <a:p>
            <a:endParaRPr lang="ja-JP" altLang="en-US"/>
          </a:p>
        </p:txBody>
      </p:sp>
      <p:sp>
        <p:nvSpPr>
          <p:cNvPr id="15376" name="Text Box 47">
            <a:extLst>
              <a:ext uri="{FF2B5EF4-FFF2-40B4-BE49-F238E27FC236}">
                <a16:creationId xmlns:a16="http://schemas.microsoft.com/office/drawing/2014/main" id="{E71FAB7C-4D82-1CE7-E278-83B0C25E9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7900" y="4811713"/>
            <a:ext cx="2808288" cy="51911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2800" dirty="0">
                <a:solidFill>
                  <a:srgbClr val="990000"/>
                </a:solidFill>
                <a:latin typeface="Times New Roman" panose="02020603050405020304" pitchFamily="18" charset="0"/>
              </a:rPr>
              <a:t>configuration file</a:t>
            </a:r>
          </a:p>
        </p:txBody>
      </p:sp>
      <p:sp>
        <p:nvSpPr>
          <p:cNvPr id="15377" name="Line 48">
            <a:extLst>
              <a:ext uri="{FF2B5EF4-FFF2-40B4-BE49-F238E27FC236}">
                <a16:creationId xmlns:a16="http://schemas.microsoft.com/office/drawing/2014/main" id="{5C40BEB3-6F6B-C88C-9EA0-041A19537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1" y="5675313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5378" name="Line 49">
            <a:extLst>
              <a:ext uri="{FF2B5EF4-FFF2-40B4-BE49-F238E27FC236}">
                <a16:creationId xmlns:a16="http://schemas.microsoft.com/office/drawing/2014/main" id="{F4C68C7A-2DFA-A0D0-0E1B-6BBF32BCB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1" y="6396038"/>
            <a:ext cx="3529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15379" name="Group 50">
            <a:extLst>
              <a:ext uri="{FF2B5EF4-FFF2-40B4-BE49-F238E27FC236}">
                <a16:creationId xmlns:a16="http://schemas.microsoft.com/office/drawing/2014/main" id="{23EA875D-CF67-A0EC-1FEE-5A06F5DDD312}"/>
              </a:ext>
            </a:extLst>
          </p:cNvPr>
          <p:cNvGrpSpPr>
            <a:grpSpLocks/>
          </p:cNvGrpSpPr>
          <p:nvPr/>
        </p:nvGrpSpPr>
        <p:grpSpPr bwMode="auto">
          <a:xfrm>
            <a:off x="2047563" y="3976623"/>
            <a:ext cx="8482013" cy="2752725"/>
            <a:chOff x="-376" y="2387"/>
            <a:chExt cx="5343" cy="1734"/>
          </a:xfrm>
        </p:grpSpPr>
        <p:sp>
          <p:nvSpPr>
            <p:cNvPr id="15385" name="Text Box 51">
              <a:extLst>
                <a:ext uri="{FF2B5EF4-FFF2-40B4-BE49-F238E27FC236}">
                  <a16:creationId xmlns:a16="http://schemas.microsoft.com/office/drawing/2014/main" id="{5A5FB874-1211-B193-7636-4CF07902C3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2931"/>
              <a:ext cx="22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>
                  <a:solidFill>
                    <a:srgbClr val="FF0000"/>
                  </a:solidFill>
                  <a:latin typeface="Times New Roman" panose="02020603050405020304" pitchFamily="18" charset="0"/>
                </a:rPr>
                <a:t>lfn://JLDG</a:t>
              </a:r>
              <a:r>
                <a:rPr lang="en-US" altLang="ja-JP">
                  <a:latin typeface="Times New Roman" panose="02020603050405020304" pitchFamily="18" charset="0"/>
                </a:rPr>
                <a:t>/nf2/b205k1356-A200</a:t>
              </a:r>
              <a:endParaRPr lang="en-US" altLang="ja-JP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6" name="Oval 52">
              <a:extLst>
                <a:ext uri="{FF2B5EF4-FFF2-40B4-BE49-F238E27FC236}">
                  <a16:creationId xmlns:a16="http://schemas.microsoft.com/office/drawing/2014/main" id="{891BC441-CCA2-EA55-1949-12BE5E90B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2387"/>
              <a:ext cx="681" cy="4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5387" name="Text Box 53">
              <a:extLst>
                <a:ext uri="{FF2B5EF4-FFF2-40B4-BE49-F238E27FC236}">
                  <a16:creationId xmlns:a16="http://schemas.microsoft.com/office/drawing/2014/main" id="{ACF368F4-14D3-8FFE-6CFC-E75CC2A18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76" y="3871"/>
              <a:ext cx="22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lfn://JLDG</a:t>
              </a:r>
              <a:r>
                <a:rPr lang="en-US" altLang="ja-JP" dirty="0">
                  <a:latin typeface="Times New Roman" panose="02020603050405020304" pitchFamily="18" charset="0"/>
                </a:rPr>
                <a:t>/nf2/b205k1356-A200</a:t>
              </a:r>
              <a:endParaRPr lang="en-US" altLang="ja-JP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88" name="Line 54">
              <a:extLst>
                <a:ext uri="{FF2B5EF4-FFF2-40B4-BE49-F238E27FC236}">
                  <a16:creationId xmlns:a16="http://schemas.microsoft.com/office/drawing/2014/main" id="{0F653D2E-76D8-70DE-84F7-593AD020F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7" y="4020"/>
              <a:ext cx="2077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389" name="Line 55">
              <a:extLst>
                <a:ext uri="{FF2B5EF4-FFF2-40B4-BE49-F238E27FC236}">
                  <a16:creationId xmlns:a16="http://schemas.microsoft.com/office/drawing/2014/main" id="{B452138D-0486-01E4-A4F1-59F4456413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4" y="2931"/>
              <a:ext cx="0" cy="108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5380" name="Text Box 56">
            <a:extLst>
              <a:ext uri="{FF2B5EF4-FFF2-40B4-BE49-F238E27FC236}">
                <a16:creationId xmlns:a16="http://schemas.microsoft.com/office/drawing/2014/main" id="{5395E913-265E-AE0D-BCE5-A7B9615F0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564" y="5748338"/>
            <a:ext cx="3775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ourier New" panose="02070309020205020404" pitchFamily="49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2800">
                <a:latin typeface="Times New Roman" panose="02020603050405020304" pitchFamily="18" charset="0"/>
              </a:rPr>
              <a:t>configuration binary data</a:t>
            </a:r>
          </a:p>
        </p:txBody>
      </p:sp>
      <p:grpSp>
        <p:nvGrpSpPr>
          <p:cNvPr id="15381" name="Group 57">
            <a:extLst>
              <a:ext uri="{FF2B5EF4-FFF2-40B4-BE49-F238E27FC236}">
                <a16:creationId xmlns:a16="http://schemas.microsoft.com/office/drawing/2014/main" id="{600836DF-B03D-5681-E5D1-DE27997732F3}"/>
              </a:ext>
            </a:extLst>
          </p:cNvPr>
          <p:cNvGrpSpPr>
            <a:grpSpLocks/>
          </p:cNvGrpSpPr>
          <p:nvPr/>
        </p:nvGrpSpPr>
        <p:grpSpPr bwMode="auto">
          <a:xfrm>
            <a:off x="2105026" y="5243511"/>
            <a:ext cx="5211763" cy="1139824"/>
            <a:chOff x="295" y="3203"/>
            <a:chExt cx="3283" cy="718"/>
          </a:xfrm>
        </p:grpSpPr>
        <p:sp>
          <p:nvSpPr>
            <p:cNvPr id="15382" name="Text Box 58">
              <a:extLst>
                <a:ext uri="{FF2B5EF4-FFF2-40B4-BE49-F238E27FC236}">
                  <a16:creationId xmlns:a16="http://schemas.microsoft.com/office/drawing/2014/main" id="{39C4DE43-DF5E-BF7B-F80F-08938BFF3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3203"/>
              <a:ext cx="14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400">
                  <a:solidFill>
                    <a:srgbClr val="990000"/>
                  </a:solidFill>
                  <a:latin typeface="Times New Roman" panose="02020603050405020304" pitchFamily="18" charset="0"/>
                </a:rPr>
                <a:t>file-format XML</a:t>
              </a:r>
            </a:p>
          </p:txBody>
        </p:sp>
        <p:sp>
          <p:nvSpPr>
            <p:cNvPr id="15383" name="Text Box 59">
              <a:extLst>
                <a:ext uri="{FF2B5EF4-FFF2-40B4-BE49-F238E27FC236}">
                  <a16:creationId xmlns:a16="http://schemas.microsoft.com/office/drawing/2014/main" id="{5773E584-DFB5-F790-9842-EC77EBBFB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3249"/>
              <a:ext cx="9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1800">
                  <a:latin typeface="Times New Roman" panose="02020603050405020304" pitchFamily="18" charset="0"/>
                </a:rPr>
                <a:t>size, precision</a:t>
              </a:r>
            </a:p>
          </p:txBody>
        </p:sp>
        <p:sp>
          <p:nvSpPr>
            <p:cNvPr id="15384" name="Text Box 60">
              <a:extLst>
                <a:ext uri="{FF2B5EF4-FFF2-40B4-BE49-F238E27FC236}">
                  <a16:creationId xmlns:a16="http://schemas.microsoft.com/office/drawing/2014/main" id="{92A64458-83D0-44A6-364D-36D91BA8F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5" y="3398"/>
              <a:ext cx="98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400">
                  <a:latin typeface="Times New Roman" panose="02020603050405020304" pitchFamily="18" charset="0"/>
                </a:rPr>
                <a:t>packed</a:t>
              </a:r>
            </a:p>
            <a:p>
              <a:pPr eaLnBrk="1" hangingPunct="1"/>
              <a:r>
                <a:rPr lang="en-US" altLang="ja-JP" sz="2400">
                  <a:latin typeface="Times New Roman" panose="02020603050405020304" pitchFamily="18" charset="0"/>
                </a:rPr>
                <a:t>with LIME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26EA6C3-78EF-4DD6-BDB1-2A5FC89EC945}"/>
              </a:ext>
            </a:extLst>
          </p:cNvPr>
          <p:cNvSpPr txBox="1"/>
          <p:nvPr/>
        </p:nvSpPr>
        <p:spPr>
          <a:xfrm>
            <a:off x="3450398" y="2485359"/>
            <a:ext cx="4570482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highlight>
                  <a:srgbClr val="FFFF00"/>
                </a:highlight>
              </a:rPr>
              <a:t>QCDml</a:t>
            </a:r>
            <a:r>
              <a:rPr kumimoji="1" lang="en-US" altLang="ja-JP" b="1" dirty="0">
                <a:highlight>
                  <a:srgbClr val="FFFF00"/>
                </a:highlight>
              </a:rPr>
              <a:t>: XML markup language for</a:t>
            </a:r>
          </a:p>
          <a:p>
            <a:r>
              <a:rPr lang="en-US" altLang="ja-JP" b="1" dirty="0">
                <a:highlight>
                  <a:srgbClr val="FFFF00"/>
                </a:highlight>
              </a:rPr>
              <a:t>QCD ensembles/configurations </a:t>
            </a:r>
            <a:r>
              <a:rPr lang="en-US" altLang="ja-JP" b="1" dirty="0" err="1">
                <a:highlight>
                  <a:srgbClr val="FFFF00"/>
                </a:highlight>
              </a:rPr>
              <a:t>metadta</a:t>
            </a:r>
            <a:endParaRPr kumimoji="1" lang="ja-JP" altLang="en-US" b="1" dirty="0">
              <a:highlight>
                <a:srgbClr val="FFFF00"/>
              </a:highlight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D038CAB-D4AD-4AA4-BDB5-3DFC500CEF59}"/>
              </a:ext>
            </a:extLst>
          </p:cNvPr>
          <p:cNvSpPr txBox="1"/>
          <p:nvPr/>
        </p:nvSpPr>
        <p:spPr>
          <a:xfrm>
            <a:off x="3492303" y="3715043"/>
            <a:ext cx="4697611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highlight>
                  <a:srgbClr val="FFFF00"/>
                </a:highlight>
              </a:rPr>
              <a:t>mar</a:t>
            </a:r>
            <a:r>
              <a:rPr lang="en-US" altLang="ja-JP" b="1" dirty="0" err="1">
                <a:highlight>
                  <a:srgbClr val="FFFF00"/>
                </a:highlight>
              </a:rPr>
              <a:t>kovChainURI</a:t>
            </a:r>
            <a:r>
              <a:rPr lang="en-US" altLang="ja-JP" b="1" dirty="0">
                <a:highlight>
                  <a:srgbClr val="FFFF00"/>
                </a:highlight>
              </a:rPr>
              <a:t> and data LFN:</a:t>
            </a:r>
          </a:p>
          <a:p>
            <a:r>
              <a:rPr kumimoji="1" lang="en-US" altLang="ja-JP" b="1" dirty="0">
                <a:highlight>
                  <a:srgbClr val="FFFF00"/>
                </a:highlight>
              </a:rPr>
              <a:t>Logical names of ensemb</a:t>
            </a:r>
            <a:r>
              <a:rPr lang="en-US" altLang="ja-JP" b="1" dirty="0">
                <a:highlight>
                  <a:srgbClr val="FFFF00"/>
                </a:highlight>
              </a:rPr>
              <a:t>le/configs, </a:t>
            </a:r>
          </a:p>
          <a:p>
            <a:r>
              <a:rPr lang="en-US" altLang="ja-JP" b="1" dirty="0">
                <a:highlight>
                  <a:srgbClr val="FFFF00"/>
                </a:highlight>
              </a:rPr>
              <a:t>and keep correspondence of </a:t>
            </a:r>
            <a:r>
              <a:rPr kumimoji="1" lang="en-US" altLang="ja-JP" b="1" dirty="0">
                <a:highlight>
                  <a:srgbClr val="FFFF00"/>
                </a:highlight>
              </a:rPr>
              <a:t>(meta-) data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018" name="Rectangle 50">
            <a:extLst>
              <a:ext uri="{FF2B5EF4-FFF2-40B4-BE49-F238E27FC236}">
                <a16:creationId xmlns:a16="http://schemas.microsoft.com/office/drawing/2014/main" id="{585D904C-D966-3B16-2E6D-3908737D3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"/>
            <a:ext cx="8863118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b"/>
          <a:lstStyle>
            <a:lvl1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1pPr>
            <a:lvl2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2pPr>
            <a:lvl3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3pPr>
            <a:lvl4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4pPr>
            <a:lvl5pPr algn="ctr"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5pPr>
            <a:lvl6pPr marL="457200" algn="ctr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6pPr>
            <a:lvl7pPr marL="914400" algn="ctr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7pPr>
            <a:lvl8pPr marL="1371600" algn="ctr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8pPr>
            <a:lvl9pPr marL="1828800" algn="ctr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ゴシック" pitchFamily="49" charset="-128"/>
              </a:defRPr>
            </a:lvl9pPr>
          </a:lstStyle>
          <a:p>
            <a:pPr eaLnBrk="1">
              <a:defRPr/>
            </a:pPr>
            <a:r>
              <a:rPr lang="en-US" altLang="ja-JP" sz="4000" b="0" dirty="0"/>
              <a:t>Middleware components and interface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DB124D9-71A1-41D8-AB5A-66B2184A07C9}"/>
              </a:ext>
            </a:extLst>
          </p:cNvPr>
          <p:cNvGrpSpPr/>
          <p:nvPr/>
        </p:nvGrpSpPr>
        <p:grpSpPr>
          <a:xfrm>
            <a:off x="388521" y="765175"/>
            <a:ext cx="8863013" cy="6092825"/>
            <a:chOff x="1703388" y="765176"/>
            <a:chExt cx="8863013" cy="6092825"/>
          </a:xfrm>
        </p:grpSpPr>
        <p:sp>
          <p:nvSpPr>
            <p:cNvPr id="16387" name="Text Box 52">
              <a:extLst>
                <a:ext uri="{FF2B5EF4-FFF2-40B4-BE49-F238E27FC236}">
                  <a16:creationId xmlns:a16="http://schemas.microsoft.com/office/drawing/2014/main" id="{A66F9553-7B97-947C-DD94-67117C357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8189" y="6276976"/>
              <a:ext cx="2071687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r>
                <a:rPr lang="en-US" altLang="ja-JP" sz="1600">
                  <a:solidFill>
                    <a:schemeClr val="folHlink"/>
                  </a:solidFill>
                  <a:latin typeface="Arial" panose="020B0604020202020204" pitchFamily="34" charset="0"/>
                </a:rPr>
                <a:t>virtual organization</a:t>
              </a:r>
            </a:p>
            <a:p>
              <a:r>
                <a:rPr lang="en-US" altLang="ja-JP" sz="1600">
                  <a:solidFill>
                    <a:schemeClr val="folHlink"/>
                  </a:solidFill>
                  <a:latin typeface="Arial" panose="020B0604020202020204" pitchFamily="34" charset="0"/>
                </a:rPr>
                <a:t>management system</a:t>
              </a:r>
            </a:p>
          </p:txBody>
        </p:sp>
        <p:sp>
          <p:nvSpPr>
            <p:cNvPr id="16388" name="Text Box 53">
              <a:extLst>
                <a:ext uri="{FF2B5EF4-FFF2-40B4-BE49-F238E27FC236}">
                  <a16:creationId xmlns:a16="http://schemas.microsoft.com/office/drawing/2014/main" id="{20FAD4BE-BCC5-3D41-8280-074C56D78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6613" y="3668713"/>
              <a:ext cx="1979612" cy="825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r>
                <a:rPr lang="en-US" altLang="ja-JP" sz="1600">
                  <a:solidFill>
                    <a:schemeClr val="folHlink"/>
                  </a:solidFill>
                  <a:latin typeface="Arial" panose="020B0604020202020204" pitchFamily="34" charset="0"/>
                </a:rPr>
                <a:t>SURL: site uniform </a:t>
              </a:r>
            </a:p>
            <a:p>
              <a:r>
                <a:rPr lang="en-US" altLang="ja-JP" sz="1600">
                  <a:solidFill>
                    <a:schemeClr val="folHlink"/>
                  </a:solidFill>
                  <a:latin typeface="Arial" panose="020B0604020202020204" pitchFamily="34" charset="0"/>
                </a:rPr>
                <a:t>  resource locator</a:t>
              </a:r>
            </a:p>
            <a:p>
              <a:r>
                <a:rPr lang="en-US" altLang="ja-JP" sz="1600">
                  <a:solidFill>
                    <a:schemeClr val="folHlink"/>
                  </a:solidFill>
                  <a:latin typeface="Arial" panose="020B0604020202020204" pitchFamily="34" charset="0"/>
                </a:rPr>
                <a:t>TURL: transfer URL</a:t>
              </a:r>
            </a:p>
          </p:txBody>
        </p:sp>
        <p:sp>
          <p:nvSpPr>
            <p:cNvPr id="16389" name="Text Box 54">
              <a:extLst>
                <a:ext uri="{FF2B5EF4-FFF2-40B4-BE49-F238E27FC236}">
                  <a16:creationId xmlns:a16="http://schemas.microsoft.com/office/drawing/2014/main" id="{3E272DCD-4061-6C17-7912-CB9264D62F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5788" y="1082676"/>
              <a:ext cx="324485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r>
                <a:rPr lang="en-US" altLang="ja-JP" sz="1600">
                  <a:solidFill>
                    <a:schemeClr val="folHlink"/>
                  </a:solidFill>
                  <a:latin typeface="Arial" panose="020B0604020202020204" pitchFamily="34" charset="0"/>
                </a:rPr>
                <a:t>SRM: Storage Resource Manager</a:t>
              </a:r>
            </a:p>
            <a:p>
              <a:r>
                <a:rPr lang="en-US" altLang="ja-JP" sz="1600">
                  <a:solidFill>
                    <a:schemeClr val="folHlink"/>
                  </a:solidFill>
                  <a:latin typeface="Arial" panose="020B0604020202020204" pitchFamily="34" charset="0"/>
                </a:rPr>
                <a:t>http://sdm.lbl.gov/srm-wg/</a:t>
              </a:r>
            </a:p>
          </p:txBody>
        </p:sp>
        <p:sp>
          <p:nvSpPr>
            <p:cNvPr id="16390" name="Text Box 55">
              <a:extLst>
                <a:ext uri="{FF2B5EF4-FFF2-40B4-BE49-F238E27FC236}">
                  <a16:creationId xmlns:a16="http://schemas.microsoft.com/office/drawing/2014/main" id="{89EB44D2-36C4-8D50-C159-A3DA2D416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3850" y="1717676"/>
              <a:ext cx="184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ja-JP">
                <a:latin typeface="Arial" panose="020B0604020202020204" pitchFamily="34" charset="0"/>
              </a:endParaRPr>
            </a:p>
          </p:txBody>
        </p:sp>
        <p:sp>
          <p:nvSpPr>
            <p:cNvPr id="16391" name="Text Box 56">
              <a:extLst>
                <a:ext uri="{FF2B5EF4-FFF2-40B4-BE49-F238E27FC236}">
                  <a16:creationId xmlns:a16="http://schemas.microsoft.com/office/drawing/2014/main" id="{DA9ADC65-D2D3-BBCC-8A20-30D89933D4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9526" y="1773239"/>
              <a:ext cx="2962275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r>
                <a:rPr lang="en-US" altLang="ja-JP" sz="1600">
                  <a:solidFill>
                    <a:schemeClr val="folHlink"/>
                  </a:solidFill>
                  <a:latin typeface="Arial" panose="020B0604020202020204" pitchFamily="34" charset="0"/>
                </a:rPr>
                <a:t>a query language for selecting </a:t>
              </a:r>
            </a:p>
            <a:p>
              <a:r>
                <a:rPr lang="en-US" altLang="ja-JP" sz="1600">
                  <a:solidFill>
                    <a:schemeClr val="folHlink"/>
                  </a:solidFill>
                  <a:latin typeface="Arial" panose="020B0604020202020204" pitchFamily="34" charset="0"/>
                </a:rPr>
                <a:t>nodes from an XML document</a:t>
              </a:r>
            </a:p>
          </p:txBody>
        </p:sp>
        <p:pic>
          <p:nvPicPr>
            <p:cNvPr id="16392" name="Picture 58" descr="MCj04235550000[1]">
              <a:extLst>
                <a:ext uri="{FF2B5EF4-FFF2-40B4-BE49-F238E27FC236}">
                  <a16:creationId xmlns:a16="http://schemas.microsoft.com/office/drawing/2014/main" id="{7B28B8A1-A023-6EC7-19BD-296080396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01" y="3284538"/>
              <a:ext cx="11525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3" name="modem">
              <a:extLst>
                <a:ext uri="{FF2B5EF4-FFF2-40B4-BE49-F238E27FC236}">
                  <a16:creationId xmlns:a16="http://schemas.microsoft.com/office/drawing/2014/main" id="{2093CE8B-08F6-8BFB-DFF6-161ED1B22079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256588" y="1268413"/>
              <a:ext cx="1809750" cy="914400"/>
            </a:xfrm>
            <a:custGeom>
              <a:avLst/>
              <a:gdLst>
                <a:gd name="T0" fmla="*/ 0 w 21600"/>
                <a:gd name="T1" fmla="*/ 218101 h 21600"/>
                <a:gd name="T2" fmla="*/ 246411 w 21600"/>
                <a:gd name="T3" fmla="*/ 0 h 21600"/>
                <a:gd name="T4" fmla="*/ 1560490 w 21600"/>
                <a:gd name="T5" fmla="*/ 0 h 21600"/>
                <a:gd name="T6" fmla="*/ 1809750 w 21600"/>
                <a:gd name="T7" fmla="*/ 218101 h 21600"/>
                <a:gd name="T8" fmla="*/ 1809750 w 21600"/>
                <a:gd name="T9" fmla="*/ 914400 h 21600"/>
                <a:gd name="T10" fmla="*/ 0 w 21600"/>
                <a:gd name="T11" fmla="*/ 914400 h 21600"/>
                <a:gd name="T12" fmla="*/ 904875 w 21600"/>
                <a:gd name="T13" fmla="*/ 0 h 21600"/>
                <a:gd name="T14" fmla="*/ 904875 w 21600"/>
                <a:gd name="T15" fmla="*/ 914400 h 21600"/>
                <a:gd name="T16" fmla="*/ 0 w 21600"/>
                <a:gd name="T17" fmla="*/ 566251 h 21600"/>
                <a:gd name="T18" fmla="*/ 1809750 w 21600"/>
                <a:gd name="T19" fmla="*/ 56625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40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394" name="mainfrm">
              <a:extLst>
                <a:ext uri="{FF2B5EF4-FFF2-40B4-BE49-F238E27FC236}">
                  <a16:creationId xmlns:a16="http://schemas.microsoft.com/office/drawing/2014/main" id="{96F0A4BF-1DBA-D73B-2D4E-5E7E58CEDA5C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03388" y="1844675"/>
              <a:ext cx="1439862" cy="4464050"/>
            </a:xfrm>
            <a:custGeom>
              <a:avLst/>
              <a:gdLst>
                <a:gd name="T0" fmla="*/ 0 w 21600"/>
                <a:gd name="T1" fmla="*/ 0 h 21600"/>
                <a:gd name="T2" fmla="*/ 719931 w 21600"/>
                <a:gd name="T3" fmla="*/ 0 h 21600"/>
                <a:gd name="T4" fmla="*/ 1439862 w 21600"/>
                <a:gd name="T5" fmla="*/ 0 h 21600"/>
                <a:gd name="T6" fmla="*/ 1439862 w 21600"/>
                <a:gd name="T7" fmla="*/ 2232025 h 21600"/>
                <a:gd name="T8" fmla="*/ 1373402 w 21600"/>
                <a:gd name="T9" fmla="*/ 4464050 h 21600"/>
                <a:gd name="T10" fmla="*/ 719931 w 21600"/>
                <a:gd name="T11" fmla="*/ 4464050 h 21600"/>
                <a:gd name="T12" fmla="*/ 77526 w 21600"/>
                <a:gd name="T13" fmla="*/ 4464050 h 21600"/>
                <a:gd name="T14" fmla="*/ 0 w 21600"/>
                <a:gd name="T15" fmla="*/ 2232025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32 w 21600"/>
                <a:gd name="T25" fmla="*/ 22174 h 21600"/>
                <a:gd name="T26" fmla="*/ 21579 w 21600"/>
                <a:gd name="T27" fmla="*/ 2791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395" name="modem">
              <a:extLst>
                <a:ext uri="{FF2B5EF4-FFF2-40B4-BE49-F238E27FC236}">
                  <a16:creationId xmlns:a16="http://schemas.microsoft.com/office/drawing/2014/main" id="{1BEC5D2F-D9F5-64EF-B9FC-E12130637F87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401050" y="5300663"/>
              <a:ext cx="1809750" cy="914400"/>
            </a:xfrm>
            <a:custGeom>
              <a:avLst/>
              <a:gdLst>
                <a:gd name="T0" fmla="*/ 0 w 21600"/>
                <a:gd name="T1" fmla="*/ 218101 h 21600"/>
                <a:gd name="T2" fmla="*/ 246411 w 21600"/>
                <a:gd name="T3" fmla="*/ 0 h 21600"/>
                <a:gd name="T4" fmla="*/ 1560490 w 21600"/>
                <a:gd name="T5" fmla="*/ 0 h 21600"/>
                <a:gd name="T6" fmla="*/ 1809750 w 21600"/>
                <a:gd name="T7" fmla="*/ 218101 h 21600"/>
                <a:gd name="T8" fmla="*/ 1809750 w 21600"/>
                <a:gd name="T9" fmla="*/ 914400 h 21600"/>
                <a:gd name="T10" fmla="*/ 0 w 21600"/>
                <a:gd name="T11" fmla="*/ 914400 h 21600"/>
                <a:gd name="T12" fmla="*/ 904875 w 21600"/>
                <a:gd name="T13" fmla="*/ 0 h 21600"/>
                <a:gd name="T14" fmla="*/ 904875 w 21600"/>
                <a:gd name="T15" fmla="*/ 914400 h 21600"/>
                <a:gd name="T16" fmla="*/ 0 w 21600"/>
                <a:gd name="T17" fmla="*/ 566251 h 21600"/>
                <a:gd name="T18" fmla="*/ 1809750 w 21600"/>
                <a:gd name="T19" fmla="*/ 56625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40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396" name="Text Box 62">
              <a:extLst>
                <a:ext uri="{FF2B5EF4-FFF2-40B4-BE49-F238E27FC236}">
                  <a16:creationId xmlns:a16="http://schemas.microsoft.com/office/drawing/2014/main" id="{CC9160C3-5955-C915-F981-99CABDDBF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35864" y="765176"/>
              <a:ext cx="3030537" cy="51911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CCFFFF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800" dirty="0">
                  <a:latin typeface="Times New Roman" panose="02020603050405020304" pitchFamily="18" charset="0"/>
                </a:rPr>
                <a:t>Metadata Catalogue</a:t>
              </a:r>
            </a:p>
          </p:txBody>
        </p:sp>
        <p:sp>
          <p:nvSpPr>
            <p:cNvPr id="16397" name="Text Box 63">
              <a:extLst>
                <a:ext uri="{FF2B5EF4-FFF2-40B4-BE49-F238E27FC236}">
                  <a16:creationId xmlns:a16="http://schemas.microsoft.com/office/drawing/2014/main" id="{2F82CB2E-12D6-EEB3-A9D0-599C2686F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2126" y="6165851"/>
              <a:ext cx="2263775" cy="51911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800" dirty="0">
                  <a:latin typeface="Times New Roman" panose="02020603050405020304" pitchFamily="18" charset="0"/>
                </a:rPr>
                <a:t>File Catalogue</a:t>
              </a:r>
            </a:p>
          </p:txBody>
        </p:sp>
        <p:grpSp>
          <p:nvGrpSpPr>
            <p:cNvPr id="16398" name="Group 64">
              <a:extLst>
                <a:ext uri="{FF2B5EF4-FFF2-40B4-BE49-F238E27FC236}">
                  <a16:creationId xmlns:a16="http://schemas.microsoft.com/office/drawing/2014/main" id="{D5BD5703-2012-2CFC-039C-7C20AE771C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7801" y="2133600"/>
              <a:ext cx="3649663" cy="1625600"/>
              <a:chOff x="3152" y="1344"/>
              <a:chExt cx="2299" cy="1024"/>
            </a:xfrm>
          </p:grpSpPr>
          <p:sp>
            <p:nvSpPr>
              <p:cNvPr id="16428" name="Text Box 65">
                <a:extLst>
                  <a:ext uri="{FF2B5EF4-FFF2-40B4-BE49-F238E27FC236}">
                    <a16:creationId xmlns:a16="http://schemas.microsoft.com/office/drawing/2014/main" id="{CA40C688-D9D2-0358-E767-513F3FE712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5" y="1344"/>
                <a:ext cx="1346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r>
                  <a:rPr lang="en-US" altLang="ja-JP" sz="1800">
                    <a:latin typeface="Times New Roman" panose="02020603050405020304" pitchFamily="18" charset="0"/>
                  </a:rPr>
                  <a:t>web service interface</a:t>
                </a:r>
              </a:p>
            </p:txBody>
          </p:sp>
          <p:sp>
            <p:nvSpPr>
              <p:cNvPr id="16429" name="Line 66">
                <a:extLst>
                  <a:ext uri="{FF2B5EF4-FFF2-40B4-BE49-F238E27FC236}">
                    <a16:creationId xmlns:a16="http://schemas.microsoft.com/office/drawing/2014/main" id="{DDA27069-FAF2-E01F-C6B2-9018BE0A6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2" y="1570"/>
                <a:ext cx="862" cy="45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6430" name="Text Box 67">
                <a:extLst>
                  <a:ext uri="{FF2B5EF4-FFF2-40B4-BE49-F238E27FC236}">
                    <a16:creationId xmlns:a16="http://schemas.microsoft.com/office/drawing/2014/main" id="{A76F5F16-47C7-35D1-D422-71BE274BD8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1788306">
                <a:off x="3152" y="1570"/>
                <a:ext cx="5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r>
                  <a:rPr lang="en-US" altLang="ja-JP" sz="2400" dirty="0">
                    <a:latin typeface="Times New Roman" panose="02020603050405020304" pitchFamily="18" charset="0"/>
                  </a:rPr>
                  <a:t>XPath</a:t>
                </a:r>
              </a:p>
            </p:txBody>
          </p:sp>
          <p:sp>
            <p:nvSpPr>
              <p:cNvPr id="16431" name="Line 68">
                <a:extLst>
                  <a:ext uri="{FF2B5EF4-FFF2-40B4-BE49-F238E27FC236}">
                    <a16:creationId xmlns:a16="http://schemas.microsoft.com/office/drawing/2014/main" id="{FA1C400C-7249-A9DD-9614-1397A9CD3A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98" y="1706"/>
                <a:ext cx="861" cy="45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6432" name="Text Box 69">
                <a:extLst>
                  <a:ext uri="{FF2B5EF4-FFF2-40B4-BE49-F238E27FC236}">
                    <a16:creationId xmlns:a16="http://schemas.microsoft.com/office/drawing/2014/main" id="{9A06DDC0-47B7-9792-37B0-2244143CDC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1655377">
                <a:off x="3334" y="1888"/>
                <a:ext cx="1315" cy="48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r>
                  <a:rPr lang="en-US" altLang="ja-JP" dirty="0" err="1">
                    <a:latin typeface="Times New Roman" panose="02020603050405020304" pitchFamily="18" charset="0"/>
                  </a:rPr>
                  <a:t>markovChainURI</a:t>
                </a:r>
                <a:endParaRPr lang="en-US" altLang="ja-JP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ja-JP" sz="2400" dirty="0">
                    <a:latin typeface="Times New Roman" panose="02020603050405020304" pitchFamily="18" charset="0"/>
                  </a:rPr>
                  <a:t>        LFN</a:t>
                </a:r>
              </a:p>
            </p:txBody>
          </p:sp>
        </p:grpSp>
        <p:grpSp>
          <p:nvGrpSpPr>
            <p:cNvPr id="16399" name="Group 70">
              <a:extLst>
                <a:ext uri="{FF2B5EF4-FFF2-40B4-BE49-F238E27FC236}">
                  <a16:creationId xmlns:a16="http://schemas.microsoft.com/office/drawing/2014/main" id="{B792A3DD-AF17-A90E-8ED3-AF179EC888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6363" y="4221163"/>
              <a:ext cx="3937000" cy="1096962"/>
              <a:chOff x="3107" y="2659"/>
              <a:chExt cx="2480" cy="691"/>
            </a:xfrm>
          </p:grpSpPr>
          <p:sp>
            <p:nvSpPr>
              <p:cNvPr id="16423" name="Text Box 71">
                <a:extLst>
                  <a:ext uri="{FF2B5EF4-FFF2-40B4-BE49-F238E27FC236}">
                    <a16:creationId xmlns:a16="http://schemas.microsoft.com/office/drawing/2014/main" id="{27FF3919-677A-6EE9-CD2A-6C1693E323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1" y="3113"/>
                <a:ext cx="1346" cy="2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r>
                  <a:rPr lang="en-US" altLang="ja-JP" sz="1800">
                    <a:latin typeface="Times New Roman" panose="02020603050405020304" pitchFamily="18" charset="0"/>
                  </a:rPr>
                  <a:t>web service interface</a:t>
                </a:r>
              </a:p>
            </p:txBody>
          </p:sp>
          <p:sp>
            <p:nvSpPr>
              <p:cNvPr id="16424" name="Line 72">
                <a:extLst>
                  <a:ext uri="{FF2B5EF4-FFF2-40B4-BE49-F238E27FC236}">
                    <a16:creationId xmlns:a16="http://schemas.microsoft.com/office/drawing/2014/main" id="{DA3C3E2D-DED3-11BC-2466-48F08EF559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2" y="2704"/>
                <a:ext cx="1043" cy="40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6425" name="Text Box 73">
                <a:extLst>
                  <a:ext uri="{FF2B5EF4-FFF2-40B4-BE49-F238E27FC236}">
                    <a16:creationId xmlns:a16="http://schemas.microsoft.com/office/drawing/2014/main" id="{0FC228F4-A855-E87F-FFAE-A3254BF11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270673">
                <a:off x="3470" y="2659"/>
                <a:ext cx="596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r>
                  <a:rPr lang="en-US" altLang="ja-JP" sz="2400" dirty="0">
                    <a:latin typeface="Times New Roman" panose="02020603050405020304" pitchFamily="18" charset="0"/>
                  </a:rPr>
                  <a:t>LFN</a:t>
                </a:r>
              </a:p>
            </p:txBody>
          </p:sp>
          <p:sp>
            <p:nvSpPr>
              <p:cNvPr id="16426" name="Line 74">
                <a:extLst>
                  <a:ext uri="{FF2B5EF4-FFF2-40B4-BE49-F238E27FC236}">
                    <a16:creationId xmlns:a16="http://schemas.microsoft.com/office/drawing/2014/main" id="{BA374FF2-896F-283A-9EC9-22578DEC4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7" y="2840"/>
                <a:ext cx="1043" cy="40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6427" name="Text Box 75">
                <a:extLst>
                  <a:ext uri="{FF2B5EF4-FFF2-40B4-BE49-F238E27FC236}">
                    <a16:creationId xmlns:a16="http://schemas.microsoft.com/office/drawing/2014/main" id="{8BFA460D-7792-B189-D8DC-1E9A1A3BB8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270673">
                <a:off x="3243" y="3022"/>
                <a:ext cx="632" cy="288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Courier New" panose="02070309020205020404" pitchFamily="49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r>
                  <a:rPr lang="en-US" altLang="ja-JP" sz="2400" dirty="0">
                    <a:latin typeface="Times New Roman" panose="02020603050405020304" pitchFamily="18" charset="0"/>
                  </a:rPr>
                  <a:t>SURL</a:t>
                </a:r>
              </a:p>
            </p:txBody>
          </p:sp>
        </p:grpSp>
        <p:sp>
          <p:nvSpPr>
            <p:cNvPr id="16400" name="Text Box 76">
              <a:extLst>
                <a:ext uri="{FF2B5EF4-FFF2-40B4-BE49-F238E27FC236}">
                  <a16:creationId xmlns:a16="http://schemas.microsoft.com/office/drawing/2014/main" id="{91D29208-E1F6-652A-F566-DB5B4D6E9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3388" y="908050"/>
              <a:ext cx="1504950" cy="94615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800" dirty="0">
                  <a:latin typeface="Times New Roman" panose="02020603050405020304" pitchFamily="18" charset="0"/>
                </a:rPr>
                <a:t>Storage</a:t>
              </a:r>
            </a:p>
            <a:p>
              <a:pPr eaLnBrk="1" hangingPunct="1"/>
              <a:r>
                <a:rPr lang="en-US" altLang="ja-JP" sz="2800" dirty="0">
                  <a:latin typeface="Times New Roman" panose="02020603050405020304" pitchFamily="18" charset="0"/>
                </a:rPr>
                <a:t>Elements</a:t>
              </a:r>
            </a:p>
          </p:txBody>
        </p:sp>
        <p:sp>
          <p:nvSpPr>
            <p:cNvPr id="16401" name="Rectangle 77">
              <a:extLst>
                <a:ext uri="{FF2B5EF4-FFF2-40B4-BE49-F238E27FC236}">
                  <a16:creationId xmlns:a16="http://schemas.microsoft.com/office/drawing/2014/main" id="{BF1D8CC2-04A4-A182-82DE-0263FCC5F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7713" y="2133600"/>
              <a:ext cx="360362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6402" name="Rectangle 78">
              <a:extLst>
                <a:ext uri="{FF2B5EF4-FFF2-40B4-BE49-F238E27FC236}">
                  <a16:creationId xmlns:a16="http://schemas.microsoft.com/office/drawing/2014/main" id="{6D8E90C8-2833-8726-D49A-EF7E9B764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7713" y="4437063"/>
              <a:ext cx="360362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16403" name="Text Box 79">
              <a:extLst>
                <a:ext uri="{FF2B5EF4-FFF2-40B4-BE49-F238E27FC236}">
                  <a16:creationId xmlns:a16="http://schemas.microsoft.com/office/drawing/2014/main" id="{FF0CDE94-CC92-A9C9-98B6-B37DDB7F0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0714" y="3582989"/>
              <a:ext cx="2035175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400">
                  <a:latin typeface="Times New Roman" panose="02020603050405020304" pitchFamily="18" charset="0"/>
                </a:rPr>
                <a:t>gridftp, http</a:t>
              </a:r>
            </a:p>
            <a:p>
              <a:pPr eaLnBrk="1" hangingPunct="1"/>
              <a:r>
                <a:rPr lang="en-US" altLang="ja-JP" sz="2400">
                  <a:latin typeface="Times New Roman" panose="02020603050405020304" pitchFamily="18" charset="0"/>
                </a:rPr>
                <a:t>servers</a:t>
              </a:r>
            </a:p>
          </p:txBody>
        </p:sp>
        <p:sp>
          <p:nvSpPr>
            <p:cNvPr id="16404" name="Text Box 80">
              <a:extLst>
                <a:ext uri="{FF2B5EF4-FFF2-40B4-BE49-F238E27FC236}">
                  <a16:creationId xmlns:a16="http://schemas.microsoft.com/office/drawing/2014/main" id="{A7918E57-6606-AFB2-B04F-BD07B44A8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6439" y="1628776"/>
              <a:ext cx="935037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800">
                  <a:latin typeface="Times New Roman" panose="02020603050405020304" pitchFamily="18" charset="0"/>
                </a:rPr>
                <a:t>SRM</a:t>
              </a:r>
            </a:p>
          </p:txBody>
        </p:sp>
        <p:sp>
          <p:nvSpPr>
            <p:cNvPr id="16405" name="Line 81">
              <a:extLst>
                <a:ext uri="{FF2B5EF4-FFF2-40B4-BE49-F238E27FC236}">
                  <a16:creationId xmlns:a16="http://schemas.microsoft.com/office/drawing/2014/main" id="{C19D2E9B-D7D0-143C-7B22-8CC2DA16A8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08663" y="2492376"/>
              <a:ext cx="0" cy="7207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06" name="Line 82">
              <a:extLst>
                <a:ext uri="{FF2B5EF4-FFF2-40B4-BE49-F238E27FC236}">
                  <a16:creationId xmlns:a16="http://schemas.microsoft.com/office/drawing/2014/main" id="{43995DBE-FB72-1F03-B27D-6E6B7C88A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539" y="2492375"/>
              <a:ext cx="20161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07" name="Text Box 83">
              <a:extLst>
                <a:ext uri="{FF2B5EF4-FFF2-40B4-BE49-F238E27FC236}">
                  <a16:creationId xmlns:a16="http://schemas.microsoft.com/office/drawing/2014/main" id="{31DBED9C-DDBF-B408-E263-C086A530D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3875" y="2717800"/>
              <a:ext cx="979488" cy="4572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400" dirty="0">
                  <a:latin typeface="Times New Roman" panose="02020603050405020304" pitchFamily="18" charset="0"/>
                </a:rPr>
                <a:t>TURL</a:t>
              </a:r>
            </a:p>
          </p:txBody>
        </p:sp>
        <p:sp>
          <p:nvSpPr>
            <p:cNvPr id="16408" name="Line 84">
              <a:extLst>
                <a:ext uri="{FF2B5EF4-FFF2-40B4-BE49-F238E27FC236}">
                  <a16:creationId xmlns:a16="http://schemas.microsoft.com/office/drawing/2014/main" id="{195E16E0-0BA5-D262-6A3B-BD629408EA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91175" y="2708276"/>
              <a:ext cx="0" cy="5048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09" name="Line 85">
              <a:extLst>
                <a:ext uri="{FF2B5EF4-FFF2-40B4-BE49-F238E27FC236}">
                  <a16:creationId xmlns:a16="http://schemas.microsoft.com/office/drawing/2014/main" id="{342A6F82-8020-ECB2-E77F-2B81D2CA5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539" y="2708275"/>
              <a:ext cx="17986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10" name="Text Box 86">
              <a:extLst>
                <a:ext uri="{FF2B5EF4-FFF2-40B4-BE49-F238E27FC236}">
                  <a16:creationId xmlns:a16="http://schemas.microsoft.com/office/drawing/2014/main" id="{A0971289-1C49-09BF-DE25-6D4788400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6576" y="4960938"/>
              <a:ext cx="69056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400">
                  <a:latin typeface="Times New Roman" panose="02020603050405020304" pitchFamily="18" charset="0"/>
                </a:rPr>
                <a:t>data</a:t>
              </a:r>
            </a:p>
          </p:txBody>
        </p:sp>
        <p:sp>
          <p:nvSpPr>
            <p:cNvPr id="16411" name="Line 87">
              <a:extLst>
                <a:ext uri="{FF2B5EF4-FFF2-40B4-BE49-F238E27FC236}">
                  <a16:creationId xmlns:a16="http://schemas.microsoft.com/office/drawing/2014/main" id="{EECDD441-7847-55D0-C6F6-829845DABE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08663" y="4365625"/>
              <a:ext cx="0" cy="6477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12" name="Line 88">
              <a:extLst>
                <a:ext uri="{FF2B5EF4-FFF2-40B4-BE49-F238E27FC236}">
                  <a16:creationId xmlns:a16="http://schemas.microsoft.com/office/drawing/2014/main" id="{C45B6F95-18F8-2CDE-C786-6E943E215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539" y="5013325"/>
              <a:ext cx="20161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13" name="Line 89">
              <a:extLst>
                <a:ext uri="{FF2B5EF4-FFF2-40B4-BE49-F238E27FC236}">
                  <a16:creationId xmlns:a16="http://schemas.microsoft.com/office/drawing/2014/main" id="{416E9428-57DA-0BE7-7E4B-01D4C6413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91175" y="4365625"/>
              <a:ext cx="0" cy="431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14" name="Line 90">
              <a:extLst>
                <a:ext uri="{FF2B5EF4-FFF2-40B4-BE49-F238E27FC236}">
                  <a16:creationId xmlns:a16="http://schemas.microsoft.com/office/drawing/2014/main" id="{C0B60079-0225-62E6-7518-C63CFB689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539" y="4797425"/>
              <a:ext cx="17986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15" name="Text Box 91">
              <a:extLst>
                <a:ext uri="{FF2B5EF4-FFF2-40B4-BE49-F238E27FC236}">
                  <a16:creationId xmlns:a16="http://schemas.microsoft.com/office/drawing/2014/main" id="{46646A12-C943-8D9E-586D-3787D9AA0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5938" y="2035175"/>
              <a:ext cx="9636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400">
                  <a:latin typeface="Times New Roman" panose="02020603050405020304" pitchFamily="18" charset="0"/>
                </a:rPr>
                <a:t>SURL</a:t>
              </a:r>
            </a:p>
          </p:txBody>
        </p:sp>
        <p:sp>
          <p:nvSpPr>
            <p:cNvPr id="16416" name="Text Box 92">
              <a:extLst>
                <a:ext uri="{FF2B5EF4-FFF2-40B4-BE49-F238E27FC236}">
                  <a16:creationId xmlns:a16="http://schemas.microsoft.com/office/drawing/2014/main" id="{81E8A67F-5BA7-F0C9-07A5-1CB6117CF9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2914" y="4322763"/>
              <a:ext cx="979487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400" dirty="0">
                  <a:latin typeface="Times New Roman" panose="02020603050405020304" pitchFamily="18" charset="0"/>
                </a:rPr>
                <a:t>TURL</a:t>
              </a:r>
            </a:p>
          </p:txBody>
        </p:sp>
        <p:sp>
          <p:nvSpPr>
            <p:cNvPr id="16417" name="modem">
              <a:extLst>
                <a:ext uri="{FF2B5EF4-FFF2-40B4-BE49-F238E27FC236}">
                  <a16:creationId xmlns:a16="http://schemas.microsoft.com/office/drawing/2014/main" id="{1FED9984-7696-2770-9523-654D132334F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913438" y="5370513"/>
              <a:ext cx="1809750" cy="431800"/>
            </a:xfrm>
            <a:custGeom>
              <a:avLst/>
              <a:gdLst>
                <a:gd name="T0" fmla="*/ 0 w 21600"/>
                <a:gd name="T1" fmla="*/ 102992 h 21600"/>
                <a:gd name="T2" fmla="*/ 246411 w 21600"/>
                <a:gd name="T3" fmla="*/ 0 h 21600"/>
                <a:gd name="T4" fmla="*/ 1560490 w 21600"/>
                <a:gd name="T5" fmla="*/ 0 h 21600"/>
                <a:gd name="T6" fmla="*/ 1809750 w 21600"/>
                <a:gd name="T7" fmla="*/ 102992 h 21600"/>
                <a:gd name="T8" fmla="*/ 1809750 w 21600"/>
                <a:gd name="T9" fmla="*/ 431800 h 21600"/>
                <a:gd name="T10" fmla="*/ 0 w 21600"/>
                <a:gd name="T11" fmla="*/ 431800 h 21600"/>
                <a:gd name="T12" fmla="*/ 904875 w 21600"/>
                <a:gd name="T13" fmla="*/ 0 h 21600"/>
                <a:gd name="T14" fmla="*/ 904875 w 21600"/>
                <a:gd name="T15" fmla="*/ 431800 h 21600"/>
                <a:gd name="T16" fmla="*/ 0 w 21600"/>
                <a:gd name="T17" fmla="*/ 267396 h 21600"/>
                <a:gd name="T18" fmla="*/ 1809750 w 21600"/>
                <a:gd name="T19" fmla="*/ 267396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400 w 21600"/>
                <a:gd name="T31" fmla="*/ 22400 h 21600"/>
                <a:gd name="T32" fmla="*/ 21200 w 21600"/>
                <a:gd name="T33" fmla="*/ 30000 h 216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600" h="21600" extrusionOk="0">
                  <a:moveTo>
                    <a:pt x="0" y="5152"/>
                  </a:moveTo>
                  <a:lnTo>
                    <a:pt x="2941" y="0"/>
                  </a:lnTo>
                  <a:lnTo>
                    <a:pt x="18625" y="0"/>
                  </a:lnTo>
                  <a:lnTo>
                    <a:pt x="21600" y="515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5152"/>
                  </a:lnTo>
                  <a:close/>
                </a:path>
                <a:path w="21600" h="21600" extrusionOk="0">
                  <a:moveTo>
                    <a:pt x="0" y="5251"/>
                  </a:moveTo>
                  <a:lnTo>
                    <a:pt x="21600" y="5251"/>
                  </a:lnTo>
                  <a:moveTo>
                    <a:pt x="1961" y="11791"/>
                  </a:moveTo>
                  <a:lnTo>
                    <a:pt x="1961" y="14268"/>
                  </a:lnTo>
                  <a:lnTo>
                    <a:pt x="2806" y="14268"/>
                  </a:lnTo>
                  <a:lnTo>
                    <a:pt x="2806" y="11791"/>
                  </a:lnTo>
                  <a:lnTo>
                    <a:pt x="1961" y="11791"/>
                  </a:lnTo>
                  <a:close/>
                </a:path>
                <a:path w="21600" h="21600" extrusionOk="0">
                  <a:moveTo>
                    <a:pt x="3685" y="11791"/>
                  </a:moveTo>
                  <a:lnTo>
                    <a:pt x="3685" y="14268"/>
                  </a:lnTo>
                  <a:lnTo>
                    <a:pt x="4530" y="14268"/>
                  </a:lnTo>
                  <a:lnTo>
                    <a:pt x="4530" y="11791"/>
                  </a:lnTo>
                  <a:lnTo>
                    <a:pt x="3685" y="11791"/>
                  </a:lnTo>
                  <a:close/>
                </a:path>
                <a:path w="21600" h="21600" extrusionOk="0">
                  <a:moveTo>
                    <a:pt x="5408" y="11791"/>
                  </a:moveTo>
                  <a:lnTo>
                    <a:pt x="5408" y="14268"/>
                  </a:lnTo>
                  <a:lnTo>
                    <a:pt x="6254" y="14268"/>
                  </a:lnTo>
                  <a:lnTo>
                    <a:pt x="6254" y="11791"/>
                  </a:lnTo>
                  <a:lnTo>
                    <a:pt x="5408" y="11791"/>
                  </a:lnTo>
                  <a:close/>
                </a:path>
                <a:path w="21600" h="21600" extrusionOk="0">
                  <a:moveTo>
                    <a:pt x="7132" y="11791"/>
                  </a:moveTo>
                  <a:lnTo>
                    <a:pt x="7132" y="14268"/>
                  </a:lnTo>
                  <a:lnTo>
                    <a:pt x="7977" y="14268"/>
                  </a:lnTo>
                  <a:lnTo>
                    <a:pt x="7977" y="11791"/>
                  </a:lnTo>
                  <a:lnTo>
                    <a:pt x="7132" y="11791"/>
                  </a:lnTo>
                  <a:close/>
                </a:path>
              </a:pathLst>
            </a:custGeom>
            <a:solidFill>
              <a:srgbClr val="007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18" name="Text Box 94">
              <a:extLst>
                <a:ext uri="{FF2B5EF4-FFF2-40B4-BE49-F238E27FC236}">
                  <a16:creationId xmlns:a16="http://schemas.microsoft.com/office/drawing/2014/main" id="{0FB3B1D7-AC2A-BFC7-5BCF-D83D8A307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1" y="5759451"/>
              <a:ext cx="1281113" cy="519113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2800" dirty="0">
                  <a:latin typeface="Times New Roman" panose="02020603050405020304" pitchFamily="18" charset="0"/>
                </a:rPr>
                <a:t>VOMS</a:t>
              </a:r>
            </a:p>
          </p:txBody>
        </p:sp>
        <p:sp>
          <p:nvSpPr>
            <p:cNvPr id="16419" name="Text Box 95">
              <a:extLst>
                <a:ext uri="{FF2B5EF4-FFF2-40B4-BE49-F238E27FC236}">
                  <a16:creationId xmlns:a16="http://schemas.microsoft.com/office/drawing/2014/main" id="{45CAF11A-240A-C44D-5847-FE0675CB5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1250" y="5640389"/>
              <a:ext cx="1804988" cy="396875"/>
            </a:xfrm>
            <a:prstGeom prst="rect">
              <a:avLst/>
            </a:prstGeom>
            <a:solidFill>
              <a:srgbClr val="0070C0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/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r>
                <a:rPr lang="en-US" altLang="ja-JP" b="1">
                  <a:latin typeface="Times New Roman" panose="02020603050405020304" pitchFamily="18" charset="0"/>
                </a:rPr>
                <a:t>Authentication</a:t>
              </a:r>
            </a:p>
          </p:txBody>
        </p:sp>
        <p:sp>
          <p:nvSpPr>
            <p:cNvPr id="16420" name="Line 96">
              <a:extLst>
                <a:ext uri="{FF2B5EF4-FFF2-40B4-BE49-F238E27FC236}">
                  <a16:creationId xmlns:a16="http://schemas.microsoft.com/office/drawing/2014/main" id="{F1E52E1F-8E05-056E-4141-6E7573B593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51201" y="5597526"/>
              <a:ext cx="2620963" cy="11113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21" name="Line 97">
              <a:extLst>
                <a:ext uri="{FF2B5EF4-FFF2-40B4-BE49-F238E27FC236}">
                  <a16:creationId xmlns:a16="http://schemas.microsoft.com/office/drawing/2014/main" id="{C362263F-C076-7DDC-27A4-555ADCEBC1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7000" y="5597525"/>
              <a:ext cx="63658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422" name="Rectangle 98">
              <a:extLst>
                <a:ext uri="{FF2B5EF4-FFF2-40B4-BE49-F238E27FC236}">
                  <a16:creationId xmlns:a16="http://schemas.microsoft.com/office/drawing/2014/main" id="{A36ABC66-EE41-34EC-4E2A-D32CD6777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4363" y="3424239"/>
              <a:ext cx="658812" cy="333375"/>
            </a:xfrm>
            <a:prstGeom prst="rect">
              <a:avLst/>
            </a:prstGeom>
            <a:solidFill>
              <a:schemeClr val="tx1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ourier New" panose="02070309020205020404" pitchFamily="49" charset="0"/>
                  <a:ea typeface="ＭＳ Ｐゴシック" panose="020B0600070205080204" pitchFamily="50" charset="-128"/>
                </a:defRPr>
              </a:lvl9pPr>
            </a:lstStyle>
            <a:p>
              <a:endParaRPr lang="ja-JP" altLang="en-US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2304FC-EDE1-4A2F-8620-D1F2B6379A69}"/>
              </a:ext>
            </a:extLst>
          </p:cNvPr>
          <p:cNvSpPr txBox="1"/>
          <p:nvPr/>
        </p:nvSpPr>
        <p:spPr>
          <a:xfrm>
            <a:off x="9221093" y="1773238"/>
            <a:ext cx="2948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Each RG has two types </a:t>
            </a:r>
          </a:p>
          <a:p>
            <a:r>
              <a:rPr lang="en-US" altLang="ja-JP" dirty="0"/>
              <a:t>of Databases</a:t>
            </a:r>
          </a:p>
          <a:p>
            <a:r>
              <a:rPr lang="en-US" altLang="ja-JP" dirty="0">
                <a:latin typeface="Times New Roman" panose="02020603050405020304" pitchFamily="18" charset="0"/>
              </a:rPr>
              <a:t>   Metadata Catalogue (MDC)</a:t>
            </a:r>
          </a:p>
          <a:p>
            <a:r>
              <a:rPr lang="en-US" altLang="ja-JP" dirty="0">
                <a:latin typeface="Times New Roman" panose="02020603050405020304" pitchFamily="18" charset="0"/>
              </a:rPr>
              <a:t>   File Catalogue (FC)</a:t>
            </a:r>
          </a:p>
          <a:p>
            <a:r>
              <a:rPr kumimoji="1" lang="en-US" altLang="ja-JP" dirty="0"/>
              <a:t>to support data replication</a:t>
            </a:r>
          </a:p>
          <a:p>
            <a:r>
              <a:rPr lang="en-US" altLang="ja-JP" dirty="0"/>
              <a:t>(See later lectures)</a:t>
            </a:r>
            <a:endParaRPr kumimoji="1" lang="ja-JP" altLang="en-US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30C910F-AF7F-44CC-871A-1B80F7796E6B}"/>
              </a:ext>
            </a:extLst>
          </p:cNvPr>
          <p:cNvSpPr txBox="1"/>
          <p:nvPr/>
        </p:nvSpPr>
        <p:spPr>
          <a:xfrm>
            <a:off x="9249948" y="5013324"/>
            <a:ext cx="2890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VOMS: is used to access</a:t>
            </a:r>
          </a:p>
          <a:p>
            <a:r>
              <a:rPr lang="en-US" altLang="ja-JP" dirty="0"/>
              <a:t>c</a:t>
            </a:r>
            <a:r>
              <a:rPr kumimoji="1" lang="en-US" altLang="ja-JP" dirty="0"/>
              <a:t>ontrol to Storage and FC </a:t>
            </a:r>
          </a:p>
          <a:p>
            <a:r>
              <a:rPr lang="en-US" altLang="ja-JP" dirty="0"/>
              <a:t>(See next slide)</a:t>
            </a:r>
            <a:endParaRPr kumimoji="1" lang="en-US" altLang="ja-JP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標準デザイン">
  <a:themeElements>
    <a:clrScheme name="2_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ea typeface="ＭＳ Ｐゴシック" charset="-128"/>
          </a:defRPr>
        </a:defPPr>
      </a:lstStyle>
    </a:lnDef>
  </a:objectDefaults>
  <a:extraClrSchemeLst>
    <a:extraClrScheme>
      <a:clrScheme name="2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inf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1_ninf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ea typeface="ＭＳ Ｐゴシック" charset="-128"/>
          </a:defRPr>
        </a:defPPr>
      </a:lstStyle>
    </a:lnDef>
  </a:objectDefaults>
  <a:extraClrSchemeLst>
    <a:extraClrScheme>
      <a:clrScheme name="1_ninf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nf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inf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nf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nf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nf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inf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ninf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ninf">
      <a:majorFont>
        <a:latin typeface="Arial"/>
        <a:ea typeface="ＭＳ ゴシック"/>
        <a:cs typeface=""/>
      </a:majorFont>
      <a:minorFont>
        <a:latin typeface="Arial"/>
        <a:ea typeface="ＭＳ 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699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ea typeface="ＭＳ Ｐゴシック" charset="-128"/>
          </a:defRPr>
        </a:defPPr>
      </a:lstStyle>
    </a:lnDef>
  </a:objectDefaults>
  <a:extraClrSchemeLst>
    <a:extraClrScheme>
      <a:clrScheme name="ninf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nf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inf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nf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nf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nf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inf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</TotalTime>
  <Words>1061</Words>
  <Application>Microsoft Office PowerPoint</Application>
  <PresentationFormat>ワイド画面</PresentationFormat>
  <Paragraphs>192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15</vt:i4>
      </vt:variant>
    </vt:vector>
  </HeadingPairs>
  <TitlesOfParts>
    <vt:vector size="30" baseType="lpstr">
      <vt:lpstr>ＭＳ Ｐゴシック</vt:lpstr>
      <vt:lpstr>ＭＳ Ｐ明朝</vt:lpstr>
      <vt:lpstr>ＭＳ ゴシック</vt:lpstr>
      <vt:lpstr>游ゴシック</vt:lpstr>
      <vt:lpstr>游ゴシック Light</vt:lpstr>
      <vt:lpstr>Arial</vt:lpstr>
      <vt:lpstr>Courier New</vt:lpstr>
      <vt:lpstr>Monotype Sorts</vt:lpstr>
      <vt:lpstr>Symbol</vt:lpstr>
      <vt:lpstr>Times New Roman</vt:lpstr>
      <vt:lpstr>Wingdings</vt:lpstr>
      <vt:lpstr>Office テーマ</vt:lpstr>
      <vt:lpstr>2_標準デザイン</vt:lpstr>
      <vt:lpstr>1_ninf</vt:lpstr>
      <vt:lpstr>ninf</vt:lpstr>
      <vt:lpstr>ILDG Hands-On Workshop Introduction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Submitting Ensemble/Configs to ILDG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ILDG Hands-On workshop Introduction</dc:title>
  <dc:creator>早川 友照</dc:creator>
  <cp:lastModifiedBy>吉江友照</cp:lastModifiedBy>
  <cp:revision>56</cp:revision>
  <dcterms:created xsi:type="dcterms:W3CDTF">2023-06-06T02:22:53Z</dcterms:created>
  <dcterms:modified xsi:type="dcterms:W3CDTF">2023-06-09T05:57:16Z</dcterms:modified>
</cp:coreProperties>
</file>